
<file path=[Content_Types].xml><?xml version="1.0" encoding="utf-8"?>
<Types xmlns="http://schemas.openxmlformats.org/package/2006/content-types">
  <Default Extension="png" ContentType="image/pn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9" r:id="rId1"/>
    <p:sldMasterId id="2147483700" r:id="rId2"/>
  </p:sldMasterIdLst>
  <p:notesMasterIdLst>
    <p:notesMasterId r:id="rId44"/>
  </p:notesMasterIdLst>
  <p:handoutMasterIdLst>
    <p:handoutMasterId r:id="rId45"/>
  </p:handoutMasterIdLst>
  <p:sldIdLst>
    <p:sldId id="256" r:id="rId3"/>
    <p:sldId id="257" r:id="rId4"/>
    <p:sldId id="348" r:id="rId5"/>
    <p:sldId id="349" r:id="rId6"/>
    <p:sldId id="346" r:id="rId7"/>
    <p:sldId id="321" r:id="rId8"/>
    <p:sldId id="338" r:id="rId9"/>
    <p:sldId id="322" r:id="rId10"/>
    <p:sldId id="343" r:id="rId11"/>
    <p:sldId id="342" r:id="rId12"/>
    <p:sldId id="323" r:id="rId13"/>
    <p:sldId id="341" r:id="rId14"/>
    <p:sldId id="324" r:id="rId15"/>
    <p:sldId id="340" r:id="rId16"/>
    <p:sldId id="325" r:id="rId17"/>
    <p:sldId id="264" r:id="rId18"/>
    <p:sldId id="352" r:id="rId19"/>
    <p:sldId id="357" r:id="rId20"/>
    <p:sldId id="397" r:id="rId21"/>
    <p:sldId id="398" r:id="rId22"/>
    <p:sldId id="399" r:id="rId23"/>
    <p:sldId id="401" r:id="rId24"/>
    <p:sldId id="356" r:id="rId25"/>
    <p:sldId id="359" r:id="rId26"/>
    <p:sldId id="363" r:id="rId27"/>
    <p:sldId id="362" r:id="rId28"/>
    <p:sldId id="364" r:id="rId29"/>
    <p:sldId id="396" r:id="rId30"/>
    <p:sldId id="395" r:id="rId31"/>
    <p:sldId id="365" r:id="rId32"/>
    <p:sldId id="368" r:id="rId33"/>
    <p:sldId id="369" r:id="rId34"/>
    <p:sldId id="370" r:id="rId35"/>
    <p:sldId id="392" r:id="rId36"/>
    <p:sldId id="388" r:id="rId37"/>
    <p:sldId id="389" r:id="rId38"/>
    <p:sldId id="390" r:id="rId39"/>
    <p:sldId id="391" r:id="rId40"/>
    <p:sldId id="383" r:id="rId41"/>
    <p:sldId id="394" r:id="rId42"/>
    <p:sldId id="373" r:id="rId43"/>
  </p:sldIdLst>
  <p:sldSz cx="9144000" cy="6858000" type="screen4x3"/>
  <p:notesSz cx="6797675" cy="9928225"/>
  <p:embeddedFontLst>
    <p:embeddedFont>
      <p:font typeface="MS PGothic" panose="020B0600070205080204" pitchFamily="34" charset="-128"/>
      <p:regular r:id="rId46"/>
    </p:embeddedFont>
    <p:embeddedFont>
      <p:font typeface="Calibri" panose="020F0502020204030204" pitchFamily="34" charset="0"/>
      <p:regular r:id="rId47"/>
      <p:bold r:id="rId48"/>
      <p:italic r:id="rId49"/>
      <p:boldItalic r:id="rId50"/>
    </p:embeddedFont>
    <p:embeddedFont>
      <p:font typeface="Arial Rounded MT Bold" panose="020F0704030504030204" pitchFamily="34" charset="0"/>
      <p:regular r:id="rId51"/>
    </p:embeddedFont>
  </p:embeddedFontLst>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82C"/>
    <a:srgbClr val="618C98"/>
    <a:srgbClr val="89A70C"/>
    <a:srgbClr val="C4B097"/>
    <a:srgbClr val="A0A0C2"/>
    <a:srgbClr val="58883D"/>
    <a:srgbClr val="945780"/>
    <a:srgbClr val="F78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73175" autoAdjust="0"/>
  </p:normalViewPr>
  <p:slideViewPr>
    <p:cSldViewPr>
      <p:cViewPr varScale="1">
        <p:scale>
          <a:sx n="131" d="100"/>
          <a:sy n="131" d="100"/>
        </p:scale>
        <p:origin x="90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AU"/>
          </a:p>
        </p:txBody>
      </p:sp>
      <p:sp>
        <p:nvSpPr>
          <p:cNvPr id="1402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AU"/>
          </a:p>
        </p:txBody>
      </p:sp>
      <p:sp>
        <p:nvSpPr>
          <p:cNvPr id="14029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AU"/>
          </a:p>
        </p:txBody>
      </p:sp>
      <p:sp>
        <p:nvSpPr>
          <p:cNvPr id="140293"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7397501E-AAF2-4CE0-AB22-DC53473D9187}"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en-AU"/>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4367A2AC-311A-4262-A5C3-9BD31E57B124}" type="datetimeFigureOut">
              <a:rPr lang="en-AU"/>
              <a:pPr>
                <a:defRPr/>
              </a:pPr>
              <a:t>4/03/2022</a:t>
            </a:fld>
            <a:endParaRPr lang="en-AU"/>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31338"/>
            <a:ext cx="2946400" cy="4953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en-AU"/>
          </a:p>
        </p:txBody>
      </p:sp>
      <p:sp>
        <p:nvSpPr>
          <p:cNvPr id="7" name="Slide Number Placeholder 6"/>
          <p:cNvSpPr>
            <a:spLocks noGrp="1"/>
          </p:cNvSpPr>
          <p:nvPr>
            <p:ph type="sldNum" sz="quarter" idx="5"/>
          </p:nvPr>
        </p:nvSpPr>
        <p:spPr>
          <a:xfrm>
            <a:off x="3849688" y="9431338"/>
            <a:ext cx="2946400"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FFEC215-C0E4-4A00-85AA-3A7149F06827}"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Hello everyone. My name is Sue Harman and I am a Health promotion Officer at Barwon Health Geelong and Coordinator of Community Kitchens in the Barwon region.</a:t>
            </a:r>
          </a:p>
          <a:p>
            <a:r>
              <a:rPr lang="en-AU" altLang="en-US" smtClean="0"/>
              <a:t>This presentation will cover the nutrition information you will require as a facilitator of Ck’s or if you are interested in this topic.</a:t>
            </a:r>
          </a:p>
          <a:p>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8F813-5F31-403F-8A14-2F009B0E8B6F}" type="slidenum">
              <a:rPr lang="en-AU" altLang="en-US" smtClean="0"/>
              <a:pPr/>
              <a:t>1</a:t>
            </a:fld>
            <a:endParaRPr lang="en-AU"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want to have lots of vegetables in a day. We are looking between 5 and 6 serves per day depending on what category we fall into.</a:t>
            </a:r>
          </a:p>
          <a:p>
            <a:pPr eaLnBrk="1" hangingPunct="1">
              <a:spcBef>
                <a:spcPct val="0"/>
              </a:spcBef>
            </a:pPr>
            <a:endParaRPr lang="en-US" altLang="en-US" smtClean="0"/>
          </a:p>
          <a:p>
            <a:pPr eaLnBrk="1" hangingPunct="1">
              <a:spcBef>
                <a:spcPct val="0"/>
              </a:spcBef>
            </a:pPr>
            <a:r>
              <a:rPr lang="en-US" altLang="en-US" smtClean="0"/>
              <a:t>1 serve of vegetables is ½ a cup of carrots/broccoli/peas/beans. Sometimes thinking of alternatives can help with budgeting for example buying frozen or tinned vegetables.   </a:t>
            </a:r>
          </a:p>
          <a:p>
            <a:pPr eaLnBrk="1" hangingPunct="1">
              <a:spcBef>
                <a:spcPct val="0"/>
              </a:spcBef>
            </a:pPr>
            <a:endParaRPr lang="en-US" altLang="en-US" smtClean="0"/>
          </a:p>
          <a:p>
            <a:pPr eaLnBrk="1" hangingPunct="1">
              <a:spcBef>
                <a:spcPct val="0"/>
              </a:spcBef>
            </a:pPr>
            <a:r>
              <a:rPr lang="en-US" altLang="en-US" smtClean="0"/>
              <a:t>½ a medium potato is also 1 serve as well as 1 cup of salad vegetable (lettuce, spinach).</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7B3532-8D0A-455C-8C2F-F9F2D6F2BC0B}" type="slidenum">
              <a:rPr lang="en-AU" altLang="en-US" smtClean="0"/>
              <a:pPr/>
              <a:t>10</a:t>
            </a:fld>
            <a:endParaRPr lang="en-AU"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 next core food group is dairy and alternatives. Does anyone know why we have dairy foods?</a:t>
            </a:r>
          </a:p>
          <a:p>
            <a:endParaRPr lang="en-AU" altLang="en-US" smtClean="0"/>
          </a:p>
          <a:p>
            <a:r>
              <a:rPr lang="en-AU" altLang="en-US" smtClean="0"/>
              <a:t>Dairy foods provide us with protein and calcium to help make our bones strong. When choosing dairy foods we should choose ones that are low in fat.</a:t>
            </a:r>
          </a:p>
          <a:p>
            <a:endParaRPr lang="en-AU" altLang="en-US" smtClean="0"/>
          </a:p>
          <a:p>
            <a:endParaRPr lang="en-AU" altLang="en-US" smtClean="0"/>
          </a:p>
          <a:p>
            <a:endParaRPr lang="en-AU" altLang="en-US" smtClean="0"/>
          </a:p>
          <a:p>
            <a:endParaRPr lang="en-AU" altLang="en-US" smtClean="0"/>
          </a:p>
          <a:p>
            <a:endParaRPr lang="en-AU"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DF96B6-25C4-407B-A2F3-9098EDEB37FD}" type="slidenum">
              <a:rPr lang="en-AU" altLang="en-US" smtClean="0"/>
              <a:pPr/>
              <a:t>11</a:t>
            </a:fld>
            <a:endParaRPr lang="en-AU"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AU" dirty="0" smtClean="0"/>
              <a:t>Some examples of dairy foods include low fat dairy, low fat cheese and low fat yoghurt. </a:t>
            </a:r>
          </a:p>
          <a:p>
            <a:pPr>
              <a:defRPr/>
            </a:pPr>
            <a:endParaRPr lang="en-AU" dirty="0" smtClean="0"/>
          </a:p>
          <a:p>
            <a:pPr>
              <a:defRPr/>
            </a:pPr>
            <a:r>
              <a:rPr lang="en-AU" dirty="0" smtClean="0"/>
              <a:t>Again there is a daily recommended amount of serves.</a:t>
            </a:r>
          </a:p>
          <a:p>
            <a:pPr>
              <a:defRPr/>
            </a:pPr>
            <a:endParaRPr lang="en-AU" dirty="0" smtClean="0"/>
          </a:p>
          <a:p>
            <a:pPr>
              <a:defRPr/>
            </a:pPr>
            <a:r>
              <a:rPr lang="en-AU" dirty="0" smtClean="0"/>
              <a:t>1 serve of dairy is:</a:t>
            </a:r>
          </a:p>
          <a:p>
            <a:pPr>
              <a:defRPr/>
            </a:pPr>
            <a:endParaRPr lang="en-AU" dirty="0" smtClean="0"/>
          </a:p>
          <a:p>
            <a:pPr marL="171450" indent="-171450">
              <a:buFont typeface="Arial" pitchFamily="34" charset="0"/>
              <a:buChar char="•"/>
              <a:defRPr/>
            </a:pPr>
            <a:r>
              <a:rPr lang="en-AU" dirty="0" smtClean="0"/>
              <a:t>1 cup of milk</a:t>
            </a:r>
          </a:p>
          <a:p>
            <a:pPr marL="171450" indent="-171450">
              <a:buFont typeface="Arial" pitchFamily="34" charset="0"/>
              <a:buChar char="•"/>
              <a:defRPr/>
            </a:pPr>
            <a:r>
              <a:rPr lang="en-AU" dirty="0" smtClean="0"/>
              <a:t>2 slices of cheese about the size of a matchbox</a:t>
            </a:r>
          </a:p>
          <a:p>
            <a:pPr marL="171450" indent="-171450">
              <a:buFont typeface="Arial" pitchFamily="34" charset="0"/>
              <a:buChar char="•"/>
              <a:defRPr/>
            </a:pPr>
            <a:r>
              <a:rPr lang="en-AU" dirty="0" smtClean="0"/>
              <a:t>¾ of a cup of yoghurt.</a:t>
            </a:r>
          </a:p>
          <a:p>
            <a:pPr marL="171450" indent="-171450">
              <a:buFont typeface="Arial" pitchFamily="34" charset="0"/>
              <a:buChar char="•"/>
              <a:defRPr/>
            </a:pPr>
            <a:endParaRPr lang="en-AU" dirty="0" smtClean="0"/>
          </a:p>
          <a:p>
            <a:pPr marL="171450" indent="-171450">
              <a:buFont typeface="Arial" pitchFamily="34" charset="0"/>
              <a:buChar char="•"/>
              <a:defRPr/>
            </a:pPr>
            <a:r>
              <a:rPr lang="en-AU" dirty="0" smtClean="0"/>
              <a:t>Does anyone have any questions?</a:t>
            </a:r>
          </a:p>
          <a:p>
            <a:pPr marL="171450" indent="-171450">
              <a:buFont typeface="Arial" pitchFamily="34" charset="0"/>
              <a:buChar char="•"/>
              <a:defRPr/>
            </a:pPr>
            <a:endParaRPr lang="en-AU" dirty="0" smtClean="0"/>
          </a:p>
          <a:p>
            <a:pPr>
              <a:defRPr/>
            </a:pPr>
            <a:r>
              <a:rPr lang="en-AU" dirty="0" smtClean="0"/>
              <a:t>Alternatives if asked:</a:t>
            </a:r>
          </a:p>
          <a:p>
            <a:pPr>
              <a:defRPr/>
            </a:pPr>
            <a:r>
              <a:rPr lang="en-AU" dirty="0" smtClean="0"/>
              <a:t>Calcium fortified milks such as soy milk, salmon with bones, almonds. </a:t>
            </a:r>
          </a:p>
          <a:p>
            <a:pPr marL="171450" indent="-171450">
              <a:buFont typeface="Arial" pitchFamily="34" charset="0"/>
              <a:buChar char="•"/>
              <a:defRPr/>
            </a:pPr>
            <a:endParaRPr lang="en-AU"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91A93D-00CF-43EC-B3AD-AC980B202C35}" type="slidenum">
              <a:rPr lang="en-AU" altLang="en-US" smtClean="0"/>
              <a:pPr/>
              <a:t>12</a:t>
            </a:fld>
            <a:endParaRPr lang="en-AU"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 last core food group that we have is meat and alternatives. Some examples are beef, chicken, fish and lentils.</a:t>
            </a:r>
          </a:p>
          <a:p>
            <a:endParaRPr lang="en-AU" altLang="en-US" smtClean="0"/>
          </a:p>
          <a:p>
            <a:r>
              <a:rPr lang="en-AU" altLang="en-US" smtClean="0"/>
              <a:t>This food group provides us with iron, zinc and protein. Foods that have protein help us to feel full. Choosing meat that is lean, you can trim the fat around the outside or remove the skin from the chicken.</a:t>
            </a:r>
          </a:p>
          <a:p>
            <a:endParaRPr lang="en-AU" altLang="en-US" smtClean="0"/>
          </a:p>
          <a:p>
            <a:endParaRPr lang="en-AU" altLang="en-US" smtClean="0"/>
          </a:p>
          <a:p>
            <a:endParaRPr lang="en-AU" altLang="en-US" smtClean="0"/>
          </a:p>
          <a:p>
            <a:endParaRPr lang="en-AU" altLang="en-US" smtClean="0"/>
          </a:p>
          <a:p>
            <a:endParaRPr lang="en-AU" altLang="en-US" smtClean="0"/>
          </a:p>
          <a:p>
            <a:endParaRPr lang="en-AU"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B5BFF9-5B9B-4707-AC04-65A7EAAE5212}" type="slidenum">
              <a:rPr lang="en-AU" altLang="en-US" smtClean="0"/>
              <a:pPr/>
              <a:t>13</a:t>
            </a:fld>
            <a:endParaRPr lang="en-AU"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This is how much we want to have of these foods. For males between 19-50  we would want 3 serves or 2 ½ serves for women of the same age.</a:t>
            </a:r>
          </a:p>
          <a:p>
            <a:endParaRPr lang="en-AU" altLang="en-US" smtClean="0"/>
          </a:p>
          <a:p>
            <a:r>
              <a:rPr lang="en-AU" altLang="en-US" smtClean="0"/>
              <a:t>1 serve is 65g of red meat. Can anyone show or tell me how much 65g is? The size of the palm of your hand, this may depend on the size of your hands. Generally a thin slice.</a:t>
            </a:r>
          </a:p>
          <a:p>
            <a:r>
              <a:rPr lang="en-AU" altLang="en-US" smtClean="0"/>
              <a:t>And fish is a thin palm of your entire hand.</a:t>
            </a:r>
          </a:p>
          <a:p>
            <a:endParaRPr lang="en-AU" altLang="en-US" smtClean="0"/>
          </a:p>
          <a:p>
            <a:r>
              <a:rPr lang="en-AU" altLang="en-US" smtClean="0"/>
              <a:t>Some other examples of 1 serve are 80g of chicken, 100g of fish, 2 large eggs or 1 cup of baked beans.</a:t>
            </a:r>
          </a:p>
          <a:p>
            <a:endParaRPr lang="en-AU" altLang="en-US" smtClean="0"/>
          </a:p>
          <a:p>
            <a:r>
              <a:rPr lang="en-AU" altLang="en-US" smtClean="0"/>
              <a:t>So just to refresh, how much is a serve of red meat or a steak?? </a:t>
            </a:r>
          </a:p>
          <a:p>
            <a:r>
              <a:rPr lang="en-AU" altLang="en-US" smtClean="0"/>
              <a:t>Answer: a thin palm of you hand (65g)</a:t>
            </a:r>
          </a:p>
          <a:p>
            <a:r>
              <a:rPr lang="en-AU" altLang="en-US" smtClean="0"/>
              <a:t>    </a:t>
            </a:r>
          </a:p>
          <a:p>
            <a:endParaRPr lang="en-AU" altLang="en-US" smtClean="0"/>
          </a:p>
          <a:p>
            <a:endParaRPr lang="en-AU"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41502D-96B9-4AC9-813C-1FB44AAE10E7}" type="slidenum">
              <a:rPr lang="en-AU" altLang="en-US" smtClean="0"/>
              <a:pPr/>
              <a:t>14</a:t>
            </a:fld>
            <a:endParaRPr lang="en-AU"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Here we have extra foods.</a:t>
            </a:r>
          </a:p>
          <a:p>
            <a:pPr eaLnBrk="1" hangingPunct="1"/>
            <a:r>
              <a:rPr lang="en-AU" altLang="en-US" smtClean="0"/>
              <a:t>What are extra foods?</a:t>
            </a:r>
          </a:p>
          <a:p>
            <a:pPr eaLnBrk="1" hangingPunct="1"/>
            <a:r>
              <a:rPr lang="en-AU" altLang="en-US" smtClean="0"/>
              <a:t>Answer: Chips, burger, sausages, cream, sweet biscuits, alcohol. </a:t>
            </a:r>
          </a:p>
          <a:p>
            <a:pPr eaLnBrk="1" hangingPunct="1"/>
            <a:endParaRPr lang="en-AU" altLang="en-US" smtClean="0"/>
          </a:p>
          <a:p>
            <a:pPr eaLnBrk="1" hangingPunct="1"/>
            <a:r>
              <a:rPr lang="en-AU" altLang="en-US" smtClean="0"/>
              <a:t>We call these foods extra foods because although we know that are very tasty they do not provide us with any nutrients like the core food groups that we have been talking about.</a:t>
            </a:r>
          </a:p>
          <a:p>
            <a:pPr eaLnBrk="1" hangingPunct="1"/>
            <a:endParaRPr lang="en-AU" altLang="en-US" smtClean="0"/>
          </a:p>
          <a:p>
            <a:pPr eaLnBrk="1" hangingPunct="1"/>
            <a:r>
              <a:rPr lang="en-AU" altLang="en-US" smtClean="0"/>
              <a:t>We want to have these less often and when we do have them to have them in small amounts.</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82301-3A95-4652-A980-5EE13EB0BA2E}" type="slidenum">
              <a:rPr lang="en-AU" altLang="en-US" smtClean="0"/>
              <a:pPr/>
              <a:t>15</a:t>
            </a:fld>
            <a:endParaRPr lang="en-AU"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Conclusion</a:t>
            </a:r>
          </a:p>
          <a:p>
            <a:pPr eaLnBrk="1" hangingPunct="1"/>
            <a:r>
              <a:rPr lang="en-AU" altLang="en-US" smtClean="0"/>
              <a:t>Refer to healthy eating checklist</a:t>
            </a:r>
          </a:p>
          <a:p>
            <a:pPr eaLnBrk="1" hangingPunct="1"/>
            <a:endParaRPr lang="en-AU" altLang="en-US" smtClean="0"/>
          </a:p>
          <a:p>
            <a:pPr eaLnBrk="1" hangingPunct="1"/>
            <a:r>
              <a:rPr lang="en-AU" altLang="en-US" smtClean="0"/>
              <a:t>Great, we made it through all of the 5 core food groups. So what does this mean for your CKs? We want to try and prepare, cook and eat most of the food that we get from these 5 core food groups. And less from these extra foods outside the plate. </a:t>
            </a:r>
          </a:p>
          <a:p>
            <a:pPr eaLnBrk="1" hangingPunct="1"/>
            <a:endParaRPr lang="en-AU" altLang="en-US" smtClean="0"/>
          </a:p>
          <a:p>
            <a:pPr eaLnBrk="1" hangingPunct="1"/>
            <a:r>
              <a:rPr lang="en-AU" altLang="en-US" smtClean="0"/>
              <a:t>Belinda will talk to you a little later about oils and cooking.</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783CA4-CAE6-4B60-8CDC-28C7AA95873D}" type="slidenum">
              <a:rPr lang="en-AU" altLang="en-US" smtClean="0"/>
              <a:pPr/>
              <a:t>16</a:t>
            </a:fld>
            <a:endParaRPr lang="en-AU"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To summarise what we have talked about and learnt:</a:t>
            </a:r>
          </a:p>
          <a:p>
            <a:r>
              <a:rPr lang="en-AU" altLang="en-US" smtClean="0"/>
              <a:t>We have 5 core food groups that we want to eat most of the food from.</a:t>
            </a:r>
          </a:p>
          <a:p>
            <a:r>
              <a:rPr lang="en-AU" altLang="en-US" smtClean="0"/>
              <a:t>When you are looking at choosing recipes we want to have lots of vegetables, at least 3  coloured vegetables.</a:t>
            </a:r>
          </a:p>
          <a:p>
            <a:r>
              <a:rPr lang="en-AU" altLang="en-US" smtClean="0"/>
              <a:t>If the recipe has grains in it can we choose whole grains such as brown rice or wholemeal flour.</a:t>
            </a:r>
          </a:p>
          <a:p>
            <a:r>
              <a:rPr lang="en-AU" altLang="en-US" smtClean="0"/>
              <a:t>Choosing lean cut of meat. You can also trim the visible fat from the meat and remove the skin from chicken. Also remembering that you legumes fall under this category and adding them to meals for example in a casserole can be great and nutritious.</a:t>
            </a:r>
          </a:p>
          <a:p>
            <a:r>
              <a:rPr lang="en-AU" altLang="en-US" smtClean="0"/>
              <a:t>When using dairy foods in recipes remember to choose the low fat options.</a:t>
            </a:r>
          </a:p>
          <a:p>
            <a:r>
              <a:rPr lang="en-AU" altLang="en-US" smtClean="0"/>
              <a:t>Fruit, using fruit in deserts or salads can be delicious so just remembering to use fresh fruit, or fruit in it’s natural juices.</a:t>
            </a:r>
          </a:p>
          <a:p>
            <a:endParaRPr lang="en-AU"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5CB50F-4E90-4966-B11E-D9A24B94F15E}" type="slidenum">
              <a:rPr lang="en-AU" altLang="en-US" smtClean="0"/>
              <a:pPr/>
              <a:t>17</a:t>
            </a:fld>
            <a:endParaRPr lang="en-AU"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What would be a better option for each food?</a:t>
            </a:r>
          </a:p>
          <a:p>
            <a:pPr eaLnBrk="1" hangingPunct="1">
              <a:defRPr/>
            </a:pPr>
            <a:endParaRPr lang="en-AU" altLang="en-US" dirty="0" smtClean="0"/>
          </a:p>
          <a:p>
            <a:pPr eaLnBrk="1" hangingPunct="1">
              <a:defRPr/>
            </a:pPr>
            <a:r>
              <a:rPr lang="en-AU" altLang="en-US" dirty="0" smtClean="0"/>
              <a:t>Where do they fit into the Australian Guide to Healthy Eating</a:t>
            </a:r>
          </a:p>
          <a:p>
            <a:pPr eaLnBrk="1" hangingPunct="1">
              <a:defRPr/>
            </a:pPr>
            <a:endParaRPr lang="en-AU" altLang="en-US" dirty="0" smtClean="0"/>
          </a:p>
          <a:p>
            <a:pPr marL="171450" indent="-171450" eaLnBrk="1" hangingPunct="1">
              <a:buFontTx/>
              <a:buChar char="-"/>
              <a:defRPr/>
            </a:pPr>
            <a:r>
              <a:rPr lang="en-AU" altLang="en-US" dirty="0" smtClean="0"/>
              <a:t>Fruit juice – fruit (1/4 cup)</a:t>
            </a:r>
          </a:p>
          <a:p>
            <a:pPr marL="171450" indent="-171450" eaLnBrk="1" hangingPunct="1">
              <a:buFontTx/>
              <a:buChar char="-"/>
              <a:defRPr/>
            </a:pPr>
            <a:r>
              <a:rPr lang="en-AU" altLang="en-US" sz="2200" kern="0" dirty="0" smtClean="0"/>
              <a:t>Tinned fruit - fruit</a:t>
            </a:r>
          </a:p>
          <a:p>
            <a:pPr marL="171450" indent="-171450" eaLnBrk="1" hangingPunct="1">
              <a:buFontTx/>
              <a:buChar char="-"/>
              <a:defRPr/>
            </a:pPr>
            <a:r>
              <a:rPr lang="en-AU" altLang="en-US" sz="2200" kern="0" dirty="0" smtClean="0"/>
              <a:t>Full cream milk – Dairy: want to choose low fat </a:t>
            </a:r>
          </a:p>
          <a:p>
            <a:pPr marL="171450" indent="-171450" eaLnBrk="1" hangingPunct="1">
              <a:buFontTx/>
              <a:buChar char="-"/>
              <a:defRPr/>
            </a:pPr>
            <a:r>
              <a:rPr lang="en-AU" altLang="en-US" sz="2200" kern="0" dirty="0" smtClean="0"/>
              <a:t>Mashed potato - ??? What is in it? Potato, herbs and milk. If you add high fat dairy i.e. butter, cream. Then it can become an “extra food”.</a:t>
            </a:r>
          </a:p>
          <a:p>
            <a:pPr marL="171450" indent="-171450" eaLnBrk="1" hangingPunct="1">
              <a:buFontTx/>
              <a:buChar char="-"/>
              <a:defRPr/>
            </a:pPr>
            <a:r>
              <a:rPr lang="en-AU" altLang="en-US" sz="2200" kern="0" dirty="0" smtClean="0"/>
              <a:t>Ham - discretionary choice.</a:t>
            </a:r>
          </a:p>
          <a:p>
            <a:pPr marL="171450" indent="-171450" eaLnBrk="1" hangingPunct="1">
              <a:buFontTx/>
              <a:buChar char="-"/>
              <a:defRPr/>
            </a:pPr>
            <a:r>
              <a:rPr lang="en-AU" altLang="en-US" sz="2200" kern="0" dirty="0" smtClean="0"/>
              <a:t>Ice cream – discretionary choice.</a:t>
            </a:r>
          </a:p>
          <a:p>
            <a:pPr marL="171450" indent="-171450" eaLnBrk="1" hangingPunct="1">
              <a:buFontTx/>
              <a:buChar char="-"/>
              <a:defRPr/>
            </a:pPr>
            <a:r>
              <a:rPr lang="en-AU" altLang="en-US" sz="2200" kern="0" dirty="0" smtClean="0"/>
              <a:t>Frozen Vegetables - vegetables</a:t>
            </a:r>
          </a:p>
          <a:p>
            <a:pPr marL="171450" indent="-171450" eaLnBrk="1" hangingPunct="1">
              <a:buFontTx/>
              <a:buChar char="-"/>
              <a:defRPr/>
            </a:pPr>
            <a:r>
              <a:rPr lang="en-AU" altLang="en-US" sz="2200" kern="0" dirty="0" smtClean="0"/>
              <a:t>Write rice – Grains: want to choose wholegrain</a:t>
            </a:r>
          </a:p>
          <a:p>
            <a:pPr marL="171450" indent="-171450" eaLnBrk="1" hangingPunct="1">
              <a:buFontTx/>
              <a:buChar char="-"/>
              <a:defRPr/>
            </a:pPr>
            <a:endParaRPr lang="en-AU" alt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07CBDC-E4DC-4AF3-BA23-F873226ADB73}" type="slidenum">
              <a:rPr lang="en-AU" altLang="en-US" smtClean="0"/>
              <a:pPr/>
              <a:t>18</a:t>
            </a:fld>
            <a:endParaRPr lang="en-AU"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We know what a recipe should look like. How much should we have?</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299C4B-5A78-4E3A-82A7-42B1843214A7}" type="slidenum">
              <a:rPr lang="en-AU" altLang="en-US" smtClean="0"/>
              <a:pPr/>
              <a:t>19</a:t>
            </a:fld>
            <a:endParaRPr lang="en-AU"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smtClean="0"/>
              <a:t>Today we are going to talk about nutrition in CK</a:t>
            </a:r>
          </a:p>
          <a:p>
            <a:pPr>
              <a:defRPr/>
            </a:pPr>
            <a:endParaRPr lang="en-AU" dirty="0" smtClean="0"/>
          </a:p>
          <a:p>
            <a:pPr marL="171450" indent="-171450">
              <a:buFont typeface="Arial" pitchFamily="34" charset="0"/>
              <a:buChar char="•"/>
              <a:defRPr/>
            </a:pPr>
            <a:r>
              <a:rPr lang="en-AU" dirty="0" smtClean="0"/>
              <a:t>The main things were going to cover is</a:t>
            </a:r>
          </a:p>
          <a:p>
            <a:pPr marL="800100" lvl="1" indent="-342900">
              <a:buFont typeface="Arial" pitchFamily="34" charset="0"/>
              <a:buChar char="•"/>
              <a:defRPr/>
            </a:pPr>
            <a:r>
              <a:rPr lang="en-AU" altLang="en-US" sz="2400" dirty="0" smtClean="0"/>
              <a:t>The importance of food for our bodies</a:t>
            </a:r>
          </a:p>
          <a:p>
            <a:pPr marL="800100" lvl="1" indent="-342900">
              <a:buFont typeface="Arial" pitchFamily="34" charset="0"/>
              <a:buChar char="•"/>
              <a:defRPr/>
            </a:pPr>
            <a:r>
              <a:rPr lang="en-AU" altLang="en-US" sz="2400" dirty="0" smtClean="0"/>
              <a:t>The different types of food groups and how much to eat</a:t>
            </a:r>
          </a:p>
          <a:p>
            <a:pPr marL="800100" lvl="1" indent="-342900">
              <a:buFont typeface="Arial" pitchFamily="34" charset="0"/>
              <a:buChar char="•"/>
              <a:defRPr/>
            </a:pPr>
            <a:r>
              <a:rPr lang="en-AU" altLang="en-US" sz="2400" dirty="0" smtClean="0"/>
              <a:t>How to change a recipe to make it better for us</a:t>
            </a:r>
          </a:p>
          <a:p>
            <a:pPr marL="800100" lvl="1" indent="-342900">
              <a:buFont typeface="Arial" pitchFamily="34" charset="0"/>
              <a:buChar char="•"/>
              <a:defRPr/>
            </a:pPr>
            <a:r>
              <a:rPr lang="en-AU" altLang="en-US" sz="2400" dirty="0" smtClean="0"/>
              <a:t>And what a typical meal should look like</a:t>
            </a:r>
          </a:p>
          <a:p>
            <a:pPr marL="628650" lvl="1" indent="-171450">
              <a:buFont typeface="Arial" pitchFamily="34" charset="0"/>
              <a:buChar char="•"/>
              <a:defRPr/>
            </a:pPr>
            <a:endParaRPr lang="en-AU" dirty="0" smtClean="0"/>
          </a:p>
          <a:p>
            <a:pPr>
              <a:defRPr/>
            </a:pPr>
            <a:endParaRPr lang="en-AU" dirty="0" smtClean="0"/>
          </a:p>
          <a:p>
            <a:pPr>
              <a:defRPr/>
            </a:pPr>
            <a:endParaRPr lang="en-AU" dirty="0" smtClean="0"/>
          </a:p>
          <a:p>
            <a:pPr>
              <a:defRPr/>
            </a:pPr>
            <a:r>
              <a:rPr lang="en-AU" dirty="0" smtClean="0"/>
              <a:t>References:</a:t>
            </a:r>
          </a:p>
          <a:p>
            <a:pPr>
              <a:defRPr/>
            </a:pPr>
            <a:r>
              <a:rPr lang="en-AU" dirty="0" smtClean="0"/>
              <a:t>http://www.charterfitness.com/wp-content/uploads/2013/03/bigstock-Shopping-Basket-Fruit-And-Vege-13789097.jpg</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B079EC-92C0-494A-8192-817CBF8C7B84}" type="slidenum">
              <a:rPr lang="en-AU" altLang="en-US" smtClean="0"/>
              <a:pPr/>
              <a:t>2</a:t>
            </a:fld>
            <a:endParaRPr lang="en-AU"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Mixed dishes</a:t>
            </a:r>
          </a:p>
          <a:p>
            <a:pPr eaLnBrk="1" hangingPunct="1"/>
            <a:r>
              <a:rPr lang="en-AU" altLang="en-US" smtClean="0"/>
              <a:t>https://sophisticup.com/zencart/images/Buttercup%20Rimmed%20Dinner%20Plate%207721276715.jpg</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4019A5-1805-48F6-B5EA-55A3BC885223}" type="slidenum">
              <a:rPr lang="en-AU" altLang="en-US" smtClean="0"/>
              <a:pPr/>
              <a:t>20</a:t>
            </a:fld>
            <a:endParaRPr lang="en-AU"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http://www.shapeup.gov.au/downloads/Portions-Shape-Up-With-Smaller-Portions.pdf</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2C9A3A-D297-4057-B0EE-0DBC81F113A1}" type="slidenum">
              <a:rPr lang="en-AU" altLang="en-US" smtClean="0"/>
              <a:pPr/>
              <a:t>21</a:t>
            </a:fld>
            <a:endParaRPr lang="en-AU"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http://ilv-pullzone1.ilovevegan.netdna-cdn.com/wp-content/uploads/2014/01/veggie-burger-with-tomato-and-avocado.jpg</a:t>
            </a:r>
          </a:p>
          <a:p>
            <a:r>
              <a:rPr lang="en-AU" altLang="en-US" smtClean="0"/>
              <a:t>http://www.gimmesomeoven.com/wp-content/uploads/2012/03/dairy-free-quiche-slice.jpg</a:t>
            </a:r>
          </a:p>
          <a:p>
            <a:r>
              <a:rPr lang="en-AU" altLang="en-US" smtClean="0"/>
              <a:t>http://watermarked.cutcaster.com/cutcaster-photo-100209014-Spaghetti-Bolognese-And-Salad.jpg</a:t>
            </a:r>
          </a:p>
          <a:p>
            <a:r>
              <a:rPr lang="en-AU" altLang="en-US" smtClean="0"/>
              <a:t>https://4.bp.blogspot.com/_SXI6Wkrbyic/TTstSmxgGkI/AAAAAAAAAJQ/Fw4T0UvsBAs/s400/beef-barley-soup-recipe.jpg</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85455F-D490-4939-B78C-D982E6ED6C69}" type="slidenum">
              <a:rPr lang="en-AU" altLang="en-US" smtClean="0"/>
              <a:pPr/>
              <a:t>22</a:t>
            </a:fld>
            <a:endParaRPr lang="en-AU"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Sometimes the recipes that we want to make don’t have the healthiest ingredients in them.</a:t>
            </a:r>
          </a:p>
          <a:p>
            <a:pPr eaLnBrk="1" hangingPunct="1">
              <a:defRPr/>
            </a:pPr>
            <a:endParaRPr lang="en-AU" altLang="en-US" dirty="0" smtClean="0"/>
          </a:p>
          <a:p>
            <a:pPr eaLnBrk="1" hangingPunct="1">
              <a:defRPr/>
            </a:pPr>
            <a:r>
              <a:rPr lang="en-AU" altLang="en-US" dirty="0" smtClean="0"/>
              <a:t>What can we do?</a:t>
            </a:r>
          </a:p>
          <a:p>
            <a:pPr eaLnBrk="1" hangingPunct="1">
              <a:defRPr/>
            </a:pPr>
            <a:endParaRPr lang="en-AU" altLang="en-US" dirty="0" smtClean="0"/>
          </a:p>
          <a:p>
            <a:pPr eaLnBrk="1" hangingPunct="1">
              <a:defRPr/>
            </a:pPr>
            <a:r>
              <a:rPr lang="en-A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pitchFamily="34" charset="0"/>
              </a:rPr>
              <a:t>Lets Modify The Recipe</a:t>
            </a:r>
          </a:p>
          <a:p>
            <a:pPr eaLnBrk="1" hangingPunct="1">
              <a:defRPr/>
            </a:pPr>
            <a:endParaRPr lang="en-AU" altLang="en-US" dirty="0" smtClean="0"/>
          </a:p>
          <a:p>
            <a:pPr eaLnBrk="1" hangingPunct="1">
              <a:defRPr/>
            </a:pPr>
            <a:endParaRPr lang="en-AU" altLang="en-US" dirty="0" smtClean="0"/>
          </a:p>
          <a:p>
            <a:pPr eaLnBrk="1" hangingPunct="1">
              <a:defRPr/>
            </a:pPr>
            <a:endParaRPr lang="en-AU" altLang="en-US" dirty="0" smtClean="0"/>
          </a:p>
          <a:p>
            <a:pPr eaLnBrk="1" hangingPunct="1">
              <a:defRPr/>
            </a:pPr>
            <a:r>
              <a:rPr lang="en-AU" altLang="en-US" dirty="0" smtClean="0"/>
              <a:t>https://assets0.learni.st/board_image/1003660/image/w744h744_17002-recipe-modification.jpg</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58D93B-D858-4874-8CD7-550FA0742C78}" type="slidenum">
              <a:rPr lang="en-AU" altLang="en-US" smtClean="0"/>
              <a:pPr/>
              <a:t>23</a:t>
            </a:fld>
            <a:endParaRPr lang="en-AU"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When we are looking at a recipe the main things to focus on are fatty, sugary or salty foods.</a:t>
            </a:r>
          </a:p>
          <a:p>
            <a:pPr eaLnBrk="1" hangingPunct="1">
              <a:defRPr/>
            </a:pPr>
            <a:endParaRPr lang="en-AU" altLang="en-US" dirty="0" smtClean="0"/>
          </a:p>
          <a:p>
            <a:pPr eaLnBrk="1" hangingPunct="1">
              <a:defRPr/>
            </a:pPr>
            <a:r>
              <a:rPr lang="en-AU" altLang="en-US" dirty="0" smtClean="0"/>
              <a:t>By changing recipes so that they have less of these things we are helping our weight, heart, blood sugar and blood pressure</a:t>
            </a:r>
          </a:p>
          <a:p>
            <a:pPr eaLnBrk="1" hangingPunct="1">
              <a:defRPr/>
            </a:pPr>
            <a:endParaRPr lang="en-AU" altLang="en-US" dirty="0" smtClean="0"/>
          </a:p>
          <a:p>
            <a:pPr eaLnBrk="1" hangingPunct="1">
              <a:defRPr/>
            </a:pPr>
            <a:r>
              <a:rPr lang="en-AU" altLang="en-US" dirty="0" smtClean="0"/>
              <a:t>Fatty foods that we should have less of are things like </a:t>
            </a:r>
          </a:p>
          <a:p>
            <a:pPr marL="171450" indent="-171450" eaLnBrk="1" hangingPunct="1">
              <a:buFont typeface="Arial" pitchFamily="34" charset="0"/>
              <a:buChar char="•"/>
              <a:defRPr/>
            </a:pPr>
            <a:r>
              <a:rPr lang="en-AU" altLang="en-US" dirty="0" smtClean="0"/>
              <a:t>high fat dairy (butter, cheese, cream)</a:t>
            </a:r>
          </a:p>
          <a:p>
            <a:pPr marL="171450" indent="-171450" eaLnBrk="1" hangingPunct="1">
              <a:buFont typeface="Arial" pitchFamily="34" charset="0"/>
              <a:buChar char="•"/>
              <a:defRPr/>
            </a:pPr>
            <a:r>
              <a:rPr lang="en-AU" altLang="en-US" dirty="0" smtClean="0"/>
              <a:t>And animal fat</a:t>
            </a:r>
          </a:p>
          <a:p>
            <a:pPr marL="171450" indent="-171450" eaLnBrk="1" hangingPunct="1">
              <a:buFont typeface="Arial" pitchFamily="34" charset="0"/>
              <a:buChar char="•"/>
              <a:defRPr/>
            </a:pPr>
            <a:endParaRPr lang="en-AU" altLang="en-US" dirty="0" smtClean="0"/>
          </a:p>
          <a:p>
            <a:pPr eaLnBrk="1" hangingPunct="1">
              <a:buFont typeface="Arial" pitchFamily="34" charset="0"/>
              <a:buNone/>
              <a:defRPr/>
            </a:pPr>
            <a:r>
              <a:rPr lang="en-AU" altLang="en-US" dirty="0" smtClean="0"/>
              <a:t>Sugary foods include to have only sometimes and in small amounts might be</a:t>
            </a:r>
          </a:p>
          <a:p>
            <a:pPr marL="171450" indent="-171450">
              <a:buFont typeface="Arial" pitchFamily="34" charset="0"/>
              <a:buChar char="•"/>
              <a:defRPr/>
            </a:pPr>
            <a:r>
              <a:rPr lang="en-AU" kern="0" dirty="0" smtClean="0"/>
              <a:t>Any types of sugar</a:t>
            </a:r>
          </a:p>
          <a:p>
            <a:pPr marL="171450" indent="-171450">
              <a:buFont typeface="Arial" pitchFamily="34" charset="0"/>
              <a:buChar char="•"/>
              <a:defRPr/>
            </a:pPr>
            <a:r>
              <a:rPr lang="en-AU" kern="0" dirty="0" smtClean="0"/>
              <a:t>Syrups</a:t>
            </a:r>
          </a:p>
          <a:p>
            <a:pPr marL="171450" indent="-171450">
              <a:buFont typeface="Arial" pitchFamily="34" charset="0"/>
              <a:buChar char="•"/>
              <a:defRPr/>
            </a:pPr>
            <a:r>
              <a:rPr lang="en-AU" kern="0" dirty="0" smtClean="0"/>
              <a:t>Honey</a:t>
            </a:r>
          </a:p>
          <a:p>
            <a:pPr marL="171450" indent="-171450">
              <a:buFont typeface="Arial" pitchFamily="34" charset="0"/>
              <a:buChar char="•"/>
              <a:defRPr/>
            </a:pPr>
            <a:r>
              <a:rPr lang="en-AU" kern="0" dirty="0" smtClean="0"/>
              <a:t>Malt</a:t>
            </a:r>
          </a:p>
          <a:p>
            <a:pPr marL="171450" indent="-171450" eaLnBrk="1" hangingPunct="1">
              <a:buFont typeface="Arial" pitchFamily="34" charset="0"/>
              <a:buChar char="•"/>
              <a:defRPr/>
            </a:pPr>
            <a:endParaRPr lang="en-AU" altLang="en-US" dirty="0" smtClean="0"/>
          </a:p>
          <a:p>
            <a:pPr eaLnBrk="1" hangingPunct="1">
              <a:buFont typeface="Arial" pitchFamily="34" charset="0"/>
              <a:buNone/>
              <a:defRPr/>
            </a:pPr>
            <a:r>
              <a:rPr lang="en-AU" altLang="en-US" dirty="0" smtClean="0"/>
              <a:t>Salty Food such as</a:t>
            </a:r>
          </a:p>
          <a:p>
            <a:pPr marL="171450" indent="-171450" eaLnBrk="1" hangingPunct="1">
              <a:buFont typeface="Arial" pitchFamily="34" charset="0"/>
              <a:buChar char="•"/>
              <a:defRPr/>
            </a:pPr>
            <a:r>
              <a:rPr lang="en-AU" altLang="en-US" dirty="0" smtClean="0"/>
              <a:t>Adding salt during cooking or at the table</a:t>
            </a:r>
          </a:p>
          <a:p>
            <a:pPr marL="171450" indent="-171450" eaLnBrk="1" hangingPunct="1">
              <a:buFont typeface="Arial" pitchFamily="34" charset="0"/>
              <a:buChar char="•"/>
              <a:defRPr/>
            </a:pPr>
            <a:r>
              <a:rPr lang="en-AU" altLang="en-US" dirty="0" smtClean="0"/>
              <a:t>Anything that comes in a can or jar can be high in salt</a:t>
            </a:r>
          </a:p>
          <a:p>
            <a:pPr marL="171450" indent="-171450" eaLnBrk="1" hangingPunct="1">
              <a:buFont typeface="Arial" pitchFamily="34" charset="0"/>
              <a:buChar char="•"/>
              <a:defRPr/>
            </a:pPr>
            <a:r>
              <a:rPr lang="en-AU" altLang="en-US" dirty="0" smtClean="0"/>
              <a:t>Processed meats are cured with salt. That is why ham is considered a “extra food”.</a:t>
            </a:r>
          </a:p>
          <a:p>
            <a:pPr marL="171450" indent="-171450" eaLnBrk="1" hangingPunct="1">
              <a:buFont typeface="Arial" pitchFamily="34" charset="0"/>
              <a:buChar char="•"/>
              <a:defRPr/>
            </a:pPr>
            <a:r>
              <a:rPr lang="en-AU" altLang="en-US" dirty="0" smtClean="0"/>
              <a:t>Takeaway foods often contain a lot of salt. </a:t>
            </a:r>
          </a:p>
          <a:p>
            <a:pPr marL="171450" indent="-171450" eaLnBrk="1" hangingPunct="1">
              <a:buFont typeface="Arial" pitchFamily="34" charset="0"/>
              <a:buChar char="•"/>
              <a:defRPr/>
            </a:pPr>
            <a:endParaRPr lang="en-AU" altLang="en-US" dirty="0" smtClean="0"/>
          </a:p>
          <a:p>
            <a:pPr eaLnBrk="1" hangingPunct="1">
              <a:defRPr/>
            </a:pPr>
            <a:endParaRPr lang="en-AU" altLang="en-US" dirty="0" smtClean="0"/>
          </a:p>
          <a:p>
            <a:pPr eaLnBrk="1" hangingPunct="1">
              <a:defRPr/>
            </a:pPr>
            <a:endParaRPr lang="en-AU" altLang="en-US" dirty="0" smtClean="0"/>
          </a:p>
          <a:p>
            <a:pPr eaLnBrk="1" hangingPunct="1">
              <a:defRPr/>
            </a:pPr>
            <a:r>
              <a:rPr lang="en-AU" altLang="en-US" dirty="0" smtClean="0"/>
              <a:t>Can you think of others?</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6688E6-4BBF-4F2E-8E96-501F44F2E288}" type="slidenum">
              <a:rPr lang="en-AU" altLang="en-US" smtClean="0"/>
              <a:pPr/>
              <a:t>24</a:t>
            </a:fld>
            <a:endParaRPr lang="en-AU"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Not all fats are the same. Some are good for our heart and others increase our risk of developing heart disease.</a:t>
            </a:r>
          </a:p>
          <a:p>
            <a:pPr eaLnBrk="1" hangingPunct="1"/>
            <a:endParaRPr lang="en-AU" altLang="en-US" smtClean="0"/>
          </a:p>
          <a:p>
            <a:pPr eaLnBrk="1" hangingPunct="1"/>
            <a:r>
              <a:rPr lang="en-AU" altLang="en-US" smtClean="0"/>
              <a:t>Regardless of the type we have we need to be only having small amounts everyday.</a:t>
            </a:r>
          </a:p>
          <a:p>
            <a:pPr eaLnBrk="1" hangingPunct="1"/>
            <a:endParaRPr lang="en-AU" altLang="en-US" smtClean="0"/>
          </a:p>
          <a:p>
            <a:pPr eaLnBrk="1" hangingPunct="1"/>
            <a:r>
              <a:rPr lang="en-AU" altLang="en-US" smtClean="0"/>
              <a:t>There are 2 types of good fat.</a:t>
            </a:r>
          </a:p>
          <a:p>
            <a:pPr eaLnBrk="1" hangingPunct="1"/>
            <a:endParaRPr lang="en-AU" altLang="en-US" smtClean="0"/>
          </a:p>
          <a:p>
            <a:pPr eaLnBrk="1" hangingPunct="1"/>
            <a:r>
              <a:rPr lang="en-AU" altLang="en-US" smtClean="0"/>
              <a:t>The first one is monosaturated fat</a:t>
            </a:r>
          </a:p>
          <a:p>
            <a:pPr eaLnBrk="1" hangingPunct="1"/>
            <a:r>
              <a:rPr lang="en-AU" altLang="en-US" smtClean="0"/>
              <a:t>This works in 2 ways by reducing bad cholesterol and increasing good cholesterol</a:t>
            </a:r>
          </a:p>
          <a:p>
            <a:pPr eaLnBrk="1" hangingPunct="1"/>
            <a:r>
              <a:rPr lang="en-AU" altLang="en-US" smtClean="0"/>
              <a:t>Examples of monosaturated fat are:</a:t>
            </a:r>
          </a:p>
          <a:p>
            <a:pPr lvl="1"/>
            <a:r>
              <a:rPr lang="en-AU" altLang="en-US" sz="2000" smtClean="0"/>
              <a:t>Olive oil</a:t>
            </a:r>
          </a:p>
          <a:p>
            <a:pPr lvl="1"/>
            <a:r>
              <a:rPr lang="en-AU" altLang="en-US" sz="2000" smtClean="0"/>
              <a:t>Canola oil</a:t>
            </a:r>
          </a:p>
          <a:p>
            <a:pPr lvl="1"/>
            <a:r>
              <a:rPr lang="en-AU" altLang="en-US" sz="2000" smtClean="0"/>
              <a:t>Avocado oil</a:t>
            </a:r>
          </a:p>
          <a:p>
            <a:pPr lvl="1"/>
            <a:r>
              <a:rPr lang="en-AU" altLang="en-US" sz="2000" smtClean="0"/>
              <a:t>Nuts oil</a:t>
            </a:r>
          </a:p>
          <a:p>
            <a:pPr lvl="1"/>
            <a:r>
              <a:rPr lang="en-AU" altLang="en-US" sz="2000" smtClean="0"/>
              <a:t>Seed oils</a:t>
            </a:r>
          </a:p>
          <a:p>
            <a:pPr lvl="1"/>
            <a:endParaRPr lang="en-AU" altLang="en-US" sz="2000" smtClean="0"/>
          </a:p>
          <a:p>
            <a:pPr eaLnBrk="1" hangingPunct="1"/>
            <a:r>
              <a:rPr lang="en-AU" altLang="en-US" smtClean="0"/>
              <a:t>The Second one is Polyunsaturated fat</a:t>
            </a:r>
          </a:p>
          <a:p>
            <a:pPr eaLnBrk="1" hangingPunct="1"/>
            <a:r>
              <a:rPr lang="en-AU" altLang="en-US" smtClean="0"/>
              <a:t>Which works by decreasing bad cholesterol</a:t>
            </a:r>
          </a:p>
          <a:p>
            <a:pPr eaLnBrk="1" hangingPunct="1"/>
            <a:r>
              <a:rPr lang="en-AU" altLang="en-US" smtClean="0"/>
              <a:t>Examples of polyunsaturated are</a:t>
            </a:r>
          </a:p>
          <a:p>
            <a:pPr lvl="1"/>
            <a:r>
              <a:rPr lang="en-AU" altLang="en-US" sz="2000" smtClean="0"/>
              <a:t>Corn oil</a:t>
            </a:r>
          </a:p>
          <a:p>
            <a:pPr lvl="1"/>
            <a:r>
              <a:rPr lang="en-AU" altLang="en-US" sz="2000" smtClean="0"/>
              <a:t>Safflower oil</a:t>
            </a:r>
          </a:p>
          <a:p>
            <a:pPr lvl="1"/>
            <a:r>
              <a:rPr lang="en-AU" altLang="en-US" sz="2000" smtClean="0"/>
              <a:t>Sunflower oil</a:t>
            </a:r>
          </a:p>
          <a:p>
            <a:pPr lvl="1"/>
            <a:r>
              <a:rPr lang="en-AU" altLang="en-US" sz="2000" smtClean="0"/>
              <a:t>Soya bean oil</a:t>
            </a:r>
          </a:p>
          <a:p>
            <a:pPr lvl="1"/>
            <a:r>
              <a:rPr lang="en-AU" altLang="en-US" sz="2000" smtClean="0"/>
              <a:t>Most margarines</a:t>
            </a:r>
          </a:p>
          <a:p>
            <a:pPr lvl="1"/>
            <a:r>
              <a:rPr lang="en-AU" altLang="en-US" sz="2000" smtClean="0"/>
              <a:t>Oily fish</a:t>
            </a:r>
          </a:p>
          <a:p>
            <a:pPr lvl="1"/>
            <a:r>
              <a:rPr lang="en-AU" altLang="en-US" sz="2000" smtClean="0"/>
              <a:t>Nut oils</a:t>
            </a:r>
          </a:p>
          <a:p>
            <a:pPr eaLnBrk="1" hangingPunct="1"/>
            <a:endParaRPr lang="en-AU" altLang="en-US" smtClean="0"/>
          </a:p>
          <a:p>
            <a:pPr eaLnBrk="1" hangingPunct="1"/>
            <a:endParaRPr lang="en-AU" altLang="en-US" smtClean="0"/>
          </a:p>
          <a:p>
            <a:pPr eaLnBrk="1" hangingPunct="1"/>
            <a:endParaRPr lang="en-AU" altLang="en-US" smtClean="0"/>
          </a:p>
          <a:p>
            <a:pPr eaLnBrk="1" hangingPunct="1"/>
            <a:r>
              <a:rPr lang="en-AU" altLang="en-US" smtClean="0"/>
              <a:t>http://t1.gstatic.com/images?q=tbn:ANd9GcQ7ibRSdwYaQMiPyrkU9Ph8E7fOddKEwyk6xzyI0Oz-UZ-H7-ZdQg</a:t>
            </a:r>
          </a:p>
          <a:p>
            <a:pPr eaLnBrk="1" hangingPunct="1"/>
            <a:r>
              <a:rPr lang="en-AU" altLang="en-US" smtClean="0"/>
              <a:t>http://www.htv.com.pk/images/articles/life/good-oils-vs-bad-oils-make-the-right-choice.jpg</a:t>
            </a:r>
          </a:p>
          <a:p>
            <a:pPr eaLnBrk="1" hangingPunct="1"/>
            <a:endParaRPr lang="en-AU" altLang="en-US" smtClean="0"/>
          </a:p>
          <a:p>
            <a:pPr eaLnBrk="1" hangingPunct="1"/>
            <a:r>
              <a:rPr lang="en-AU" altLang="en-US" smtClean="0"/>
              <a:t>http://www.betterhealth.vic.gov.au/bhcv2/bhcarticles.nsf/pages/fats_and_oils?open</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1374A8-27D6-442F-B154-94FB90D8EBD9}" type="slidenum">
              <a:rPr lang="en-AU" altLang="en-US" smtClean="0"/>
              <a:pPr/>
              <a:t>25</a:t>
            </a:fld>
            <a:endParaRPr lang="en-AU"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The third type of fat is saturated fat</a:t>
            </a:r>
          </a:p>
          <a:p>
            <a:pPr eaLnBrk="1" hangingPunct="1">
              <a:defRPr/>
            </a:pPr>
            <a:r>
              <a:rPr lang="en-AU" altLang="en-US" dirty="0" smtClean="0"/>
              <a:t>This fat increases the bad cholesterol in our blood and because of this, increases our risk of heart disease and stroke.</a:t>
            </a:r>
          </a:p>
          <a:p>
            <a:pPr eaLnBrk="1" hangingPunct="1">
              <a:defRPr/>
            </a:pPr>
            <a:endParaRPr lang="en-AU" altLang="en-US" dirty="0" smtClean="0"/>
          </a:p>
          <a:p>
            <a:pPr eaLnBrk="1" hangingPunct="1">
              <a:defRPr/>
            </a:pPr>
            <a:r>
              <a:rPr lang="en-AU" altLang="en-US" dirty="0" smtClean="0"/>
              <a:t>Examples of saturated fat are</a:t>
            </a:r>
          </a:p>
          <a:p>
            <a:pPr marL="171450" indent="-171450">
              <a:buFont typeface="Arial" pitchFamily="34" charset="0"/>
              <a:buChar char="•"/>
              <a:defRPr/>
            </a:pPr>
            <a:r>
              <a:rPr lang="en-AU" altLang="en-US" dirty="0" smtClean="0"/>
              <a:t>Full fat dairy foods</a:t>
            </a:r>
          </a:p>
          <a:p>
            <a:pPr marL="171450" indent="-171450">
              <a:buFont typeface="Arial" pitchFamily="34" charset="0"/>
              <a:buChar char="•"/>
              <a:defRPr/>
            </a:pPr>
            <a:r>
              <a:rPr lang="en-AU" altLang="en-US" dirty="0" smtClean="0"/>
              <a:t>Butter </a:t>
            </a:r>
          </a:p>
          <a:p>
            <a:pPr marL="171450" indent="-171450">
              <a:buFont typeface="Arial" pitchFamily="34" charset="0"/>
              <a:buChar char="•"/>
              <a:defRPr/>
            </a:pPr>
            <a:r>
              <a:rPr lang="en-AU" altLang="en-US" dirty="0" smtClean="0"/>
              <a:t>Cream </a:t>
            </a:r>
          </a:p>
          <a:p>
            <a:pPr marL="171450" indent="-171450">
              <a:buFont typeface="Arial" pitchFamily="34" charset="0"/>
              <a:buChar char="•"/>
              <a:defRPr/>
            </a:pPr>
            <a:r>
              <a:rPr lang="en-AU" altLang="en-US" dirty="0" smtClean="0"/>
              <a:t>Lard</a:t>
            </a:r>
          </a:p>
          <a:p>
            <a:pPr marL="171450" indent="-171450">
              <a:buFont typeface="Arial" pitchFamily="34" charset="0"/>
              <a:buChar char="•"/>
              <a:defRPr/>
            </a:pPr>
            <a:r>
              <a:rPr lang="en-AU" altLang="en-US" dirty="0" smtClean="0"/>
              <a:t>Dripping</a:t>
            </a:r>
          </a:p>
          <a:p>
            <a:pPr marL="171450" indent="-171450">
              <a:buFont typeface="Arial" pitchFamily="34" charset="0"/>
              <a:buChar char="•"/>
              <a:defRPr/>
            </a:pPr>
            <a:r>
              <a:rPr lang="en-AU" altLang="en-US" dirty="0" smtClean="0"/>
              <a:t>Fatty meat and poultry</a:t>
            </a:r>
          </a:p>
          <a:p>
            <a:pPr marL="171450" indent="-171450">
              <a:buFont typeface="Arial" pitchFamily="34" charset="0"/>
              <a:buChar char="•"/>
              <a:defRPr/>
            </a:pPr>
            <a:r>
              <a:rPr lang="en-AU" altLang="en-US" dirty="0" smtClean="0"/>
              <a:t>And coconut oil, cream and milk</a:t>
            </a:r>
          </a:p>
          <a:p>
            <a:pPr eaLnBrk="1" hangingPunct="1">
              <a:defRPr/>
            </a:pPr>
            <a:endParaRPr lang="en-AU" altLang="en-US" dirty="0" smtClean="0"/>
          </a:p>
          <a:p>
            <a:pPr eaLnBrk="1" hangingPunct="1">
              <a:defRPr/>
            </a:pPr>
            <a:r>
              <a:rPr lang="en-AU" altLang="en-US" dirty="0" smtClean="0"/>
              <a:t>This is why the Australian Dietary Guidelines recommends to have low fat dairy and lean meats.</a:t>
            </a:r>
          </a:p>
          <a:p>
            <a:pPr eaLnBrk="1" hangingPunct="1">
              <a:defRPr/>
            </a:pPr>
            <a:endParaRPr lang="en-AU" altLang="en-US" dirty="0" smtClean="0"/>
          </a:p>
          <a:p>
            <a:pPr eaLnBrk="1" hangingPunct="1">
              <a:defRPr/>
            </a:pPr>
            <a:r>
              <a:rPr lang="en-AU" altLang="en-US" dirty="0" smtClean="0"/>
              <a:t>http://www.biggone.com/wp-content/uploads/2013/07/Ten-tips-for-a-healthy-heart1.jpg</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D236FB-A0BC-4566-9847-B6D3AC617B92}" type="slidenum">
              <a:rPr lang="en-AU" altLang="en-US" smtClean="0"/>
              <a:pPr/>
              <a:t>26</a:t>
            </a:fld>
            <a:endParaRPr lang="en-AU"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457200" indent="-457200">
              <a:buFontTx/>
              <a:buAutoNum type="arabicPeriod"/>
              <a:defRPr/>
            </a:pPr>
            <a:r>
              <a:rPr lang="en-AU" altLang="en-US" dirty="0" smtClean="0"/>
              <a:t>Can we take the fat out?</a:t>
            </a:r>
          </a:p>
          <a:p>
            <a:pPr marL="1371600" lvl="2" indent="-457200">
              <a:buFont typeface="Arial" panose="020B0604020202020204" pitchFamily="34" charset="0"/>
              <a:buChar char="•"/>
              <a:defRPr/>
            </a:pPr>
            <a:r>
              <a:rPr lang="en-AU" altLang="en-US" dirty="0" smtClean="0"/>
              <a:t>Does recipe really need it? (sometimes we add fat out of habit)</a:t>
            </a:r>
          </a:p>
          <a:p>
            <a:pPr marL="1371600" lvl="2" indent="-457200">
              <a:buFont typeface="Arial" panose="020B0604020202020204" pitchFamily="34" charset="0"/>
              <a:buChar char="•"/>
              <a:defRPr/>
            </a:pPr>
            <a:r>
              <a:rPr lang="en-AU" altLang="en-US" dirty="0" smtClean="0"/>
              <a:t>Can you think of a recipe that you use that probably doesn’t need the fat added? (sandwich)</a:t>
            </a:r>
          </a:p>
          <a:p>
            <a:pPr marL="457200" indent="-457200">
              <a:buFontTx/>
              <a:buAutoNum type="arabicPeriod"/>
              <a:defRPr/>
            </a:pPr>
            <a:r>
              <a:rPr lang="en-AU" altLang="en-US" dirty="0" smtClean="0"/>
              <a:t>Can we use less fat?</a:t>
            </a:r>
          </a:p>
          <a:p>
            <a:pPr marL="1371600" lvl="2" indent="-457200">
              <a:buFont typeface="Arial" panose="020B0604020202020204" pitchFamily="34" charset="0"/>
              <a:buChar char="•"/>
              <a:defRPr/>
            </a:pPr>
            <a:r>
              <a:rPr lang="en-AU" altLang="en-US" dirty="0" smtClean="0"/>
              <a:t>Using a spray oil instead of liquid </a:t>
            </a:r>
          </a:p>
          <a:p>
            <a:pPr marL="1371600" lvl="2" indent="-457200">
              <a:buFont typeface="Arial" panose="020B0604020202020204" pitchFamily="34" charset="0"/>
              <a:buChar char="•"/>
              <a:defRPr/>
            </a:pPr>
            <a:r>
              <a:rPr lang="en-AU" altLang="en-US" dirty="0" smtClean="0"/>
              <a:t>Or putting less in the pan</a:t>
            </a:r>
          </a:p>
          <a:p>
            <a:pPr marL="742950" lvl="1" indent="-285750">
              <a:buFont typeface="Arial" panose="020B0604020202020204" pitchFamily="34" charset="0"/>
              <a:buChar char="•"/>
              <a:defRPr/>
            </a:pPr>
            <a:endParaRPr lang="en-AU" altLang="en-US" sz="1600" dirty="0" smtClean="0"/>
          </a:p>
          <a:p>
            <a:pPr marL="742950" lvl="1" indent="-285750">
              <a:buFont typeface="Arial" panose="020B0604020202020204" pitchFamily="34" charset="0"/>
              <a:buChar char="•"/>
              <a:defRPr/>
            </a:pPr>
            <a:endParaRPr lang="en-AU" altLang="en-US" sz="1600" dirty="0" smtClean="0"/>
          </a:p>
          <a:p>
            <a:pPr marL="742950" lvl="1" indent="-285750">
              <a:buFont typeface="Arial" panose="020B0604020202020204" pitchFamily="34" charset="0"/>
              <a:buChar char="•"/>
              <a:defRPr/>
            </a:pPr>
            <a:endParaRPr lang="en-AU" altLang="en-US" sz="1600" dirty="0" smtClean="0"/>
          </a:p>
          <a:p>
            <a:pPr>
              <a:defRPr/>
            </a:pPr>
            <a:endParaRPr lang="en-AU"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37A4A6-BD8B-4614-9AED-4678818E256B}" type="slidenum">
              <a:rPr lang="en-AU" altLang="en-US" smtClean="0"/>
              <a:pPr/>
              <a:t>27</a:t>
            </a:fld>
            <a:endParaRPr lang="en-AU"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buFontTx/>
              <a:buAutoNum type="arabicPeriod"/>
              <a:defRPr/>
            </a:pPr>
            <a:r>
              <a:rPr lang="en-AU" altLang="en-US" dirty="0" smtClean="0"/>
              <a:t>Can swap it for something better for us?</a:t>
            </a:r>
          </a:p>
          <a:p>
            <a:pPr marL="1257300" lvl="2" indent="-457200">
              <a:buFont typeface="Arial" panose="020B0604020202020204" pitchFamily="34" charset="0"/>
              <a:buChar char="•"/>
              <a:defRPr/>
            </a:pPr>
            <a:r>
              <a:rPr lang="en-AU" altLang="en-US" dirty="0" smtClean="0"/>
              <a:t>Can we choose a better fat? (monounsaturated or polyunsaturated) like olive oil</a:t>
            </a:r>
          </a:p>
          <a:p>
            <a:pPr marL="1257300" lvl="2" indent="-457200">
              <a:buFont typeface="Arial" panose="020B0604020202020204" pitchFamily="34" charset="0"/>
              <a:buChar char="•"/>
              <a:defRPr/>
            </a:pPr>
            <a:r>
              <a:rPr lang="en-AU" altLang="en-US" dirty="0" smtClean="0"/>
              <a:t>Herbs/ spices</a:t>
            </a:r>
          </a:p>
          <a:p>
            <a:pPr marL="1257300" lvl="2" indent="-457200">
              <a:buFont typeface="Arial" panose="020B0604020202020204" pitchFamily="34" charset="0"/>
              <a:buChar char="•"/>
              <a:defRPr/>
            </a:pPr>
            <a:r>
              <a:rPr lang="en-AU" altLang="en-US" dirty="0" smtClean="0"/>
              <a:t>Low fat or Fat free product (cheese or yoghurt?)</a:t>
            </a:r>
          </a:p>
          <a:p>
            <a:pPr marL="1257300" lvl="2" indent="-457200">
              <a:buFont typeface="Arial" panose="020B0604020202020204" pitchFamily="34" charset="0"/>
              <a:buChar char="•"/>
              <a:defRPr/>
            </a:pPr>
            <a:r>
              <a:rPr lang="en-AU" altLang="en-US" dirty="0" smtClean="0"/>
              <a:t>Lean meats or trim fat, remove skin</a:t>
            </a:r>
          </a:p>
          <a:p>
            <a:pPr marL="457200" indent="-457200">
              <a:buFontTx/>
              <a:buAutoNum type="arabicPeriod"/>
              <a:defRPr/>
            </a:pPr>
            <a:r>
              <a:rPr lang="en-AU" altLang="en-US" dirty="0" smtClean="0"/>
              <a:t>Can we </a:t>
            </a:r>
            <a:r>
              <a:rPr lang="en-AU" altLang="en-US" u="sng" dirty="0" smtClean="0"/>
              <a:t>add</a:t>
            </a:r>
            <a:r>
              <a:rPr lang="en-AU" altLang="en-US" dirty="0" smtClean="0"/>
              <a:t> something extra to make it better for us?</a:t>
            </a:r>
          </a:p>
          <a:p>
            <a:pPr marL="1257300" lvl="2" indent="-457200">
              <a:buFont typeface="Arial" panose="020B0604020202020204" pitchFamily="34" charset="0"/>
              <a:buChar char="•"/>
              <a:defRPr/>
            </a:pPr>
            <a:r>
              <a:rPr lang="en-AU" altLang="en-US" dirty="0" smtClean="0"/>
              <a:t>Vegetables</a:t>
            </a:r>
          </a:p>
          <a:p>
            <a:pPr marL="1257300" lvl="2" indent="-457200">
              <a:buFont typeface="Arial" panose="020B0604020202020204" pitchFamily="34" charset="0"/>
              <a:buChar char="•"/>
              <a:defRPr/>
            </a:pPr>
            <a:r>
              <a:rPr lang="en-AU" altLang="en-US" dirty="0" smtClean="0"/>
              <a:t>If it was a dessert we could add in some fruit</a:t>
            </a:r>
          </a:p>
          <a:p>
            <a:pPr marL="1257300" lvl="2" indent="-457200">
              <a:buFont typeface="Arial" panose="020B0604020202020204" pitchFamily="34" charset="0"/>
              <a:buChar char="•"/>
              <a:defRPr/>
            </a:pPr>
            <a:r>
              <a:rPr lang="en-AU" altLang="en-US" dirty="0" err="1" smtClean="0"/>
              <a:t>Fiber</a:t>
            </a:r>
            <a:endParaRPr lang="en-AU" altLang="en-US" dirty="0" smtClean="0"/>
          </a:p>
          <a:p>
            <a:pPr marL="457200" indent="-457200">
              <a:buFontTx/>
              <a:buAutoNum type="arabicPeriod"/>
              <a:defRPr/>
            </a:pPr>
            <a:r>
              <a:rPr lang="en-AU" altLang="en-US" dirty="0" smtClean="0"/>
              <a:t>Can we prepare or cook it in a different way that doesn’t need a lot of fat to be used?</a:t>
            </a:r>
          </a:p>
          <a:p>
            <a:pPr marL="1200150" lvl="2" indent="-285750">
              <a:buFont typeface="Arial" panose="020B0604020202020204" pitchFamily="34" charset="0"/>
              <a:buChar char="•"/>
              <a:defRPr/>
            </a:pPr>
            <a:r>
              <a:rPr lang="en-AU" altLang="en-US" sz="1600" dirty="0" smtClean="0"/>
              <a:t>Non stick cookware		 </a:t>
            </a:r>
          </a:p>
          <a:p>
            <a:pPr marL="1200150" lvl="2" indent="-285750">
              <a:buFont typeface="Arial" panose="020B0604020202020204" pitchFamily="34" charset="0"/>
              <a:buChar char="•"/>
              <a:defRPr/>
            </a:pPr>
            <a:r>
              <a:rPr lang="en-AU" altLang="en-US" sz="1600" dirty="0" smtClean="0"/>
              <a:t>Stir frying</a:t>
            </a:r>
          </a:p>
          <a:p>
            <a:pPr marL="1200150" lvl="2" indent="-285750">
              <a:buFont typeface="Arial" panose="020B0604020202020204" pitchFamily="34" charset="0"/>
              <a:buChar char="•"/>
              <a:defRPr/>
            </a:pPr>
            <a:r>
              <a:rPr lang="en-AU" altLang="en-US" sz="1600" dirty="0" smtClean="0"/>
              <a:t>Steaming			</a:t>
            </a:r>
          </a:p>
          <a:p>
            <a:pPr marL="1200150" lvl="2" indent="-285750">
              <a:buFont typeface="Arial" panose="020B0604020202020204" pitchFamily="34" charset="0"/>
              <a:buChar char="•"/>
              <a:defRPr/>
            </a:pPr>
            <a:r>
              <a:rPr lang="en-AU" altLang="en-US" sz="1600" dirty="0" err="1" smtClean="0"/>
              <a:t>BBQing</a:t>
            </a:r>
            <a:endParaRPr lang="en-AU" altLang="en-US" sz="1600" dirty="0" smtClean="0"/>
          </a:p>
          <a:p>
            <a:pPr marL="1200150" lvl="2" indent="-285750">
              <a:buFont typeface="Arial" panose="020B0604020202020204" pitchFamily="34" charset="0"/>
              <a:buChar char="•"/>
              <a:defRPr/>
            </a:pPr>
            <a:r>
              <a:rPr lang="en-AU" altLang="en-US" sz="1600" dirty="0" smtClean="0"/>
              <a:t>Microwaving		 </a:t>
            </a:r>
          </a:p>
          <a:p>
            <a:pPr marL="1200150" lvl="2" indent="-285750">
              <a:buFont typeface="Arial" panose="020B0604020202020204" pitchFamily="34" charset="0"/>
              <a:buChar char="•"/>
              <a:defRPr/>
            </a:pPr>
            <a:r>
              <a:rPr lang="en-AU" altLang="en-US" sz="1600" dirty="0" smtClean="0"/>
              <a:t>Baking (without fat)</a:t>
            </a:r>
          </a:p>
          <a:p>
            <a:pPr marL="1200150" lvl="2" indent="-285750">
              <a:buFont typeface="Arial" panose="020B0604020202020204" pitchFamily="34" charset="0"/>
              <a:buChar char="•"/>
              <a:defRPr/>
            </a:pPr>
            <a:r>
              <a:rPr lang="en-AU" altLang="en-US" sz="1600" dirty="0" smtClean="0"/>
              <a:t>Grilling</a:t>
            </a:r>
          </a:p>
          <a:p>
            <a:pPr marL="1200150" lvl="2" indent="-285750">
              <a:buFont typeface="Arial" panose="020B0604020202020204" pitchFamily="34" charset="0"/>
              <a:buChar char="•"/>
              <a:defRPr/>
            </a:pPr>
            <a:endParaRPr lang="en-AU" altLang="en-US" sz="1600" dirty="0" smtClean="0"/>
          </a:p>
          <a:p>
            <a:pPr>
              <a:defRPr/>
            </a:pPr>
            <a:r>
              <a:rPr lang="en-AU" altLang="en-US" dirty="0" smtClean="0"/>
              <a:t>http://www.gourmetkoshercooking.com/wp-content/uploads/2014/05/Fresh_herbs.jpg</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C191ED-408B-4027-8D32-646EDBEEA1B8}" type="slidenum">
              <a:rPr lang="en-AU" altLang="en-US" smtClean="0"/>
              <a:pPr/>
              <a:t>28</a:t>
            </a:fld>
            <a:endParaRPr lang="en-AU"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http://dinnerdiary.org/wp-content/steamed_sea_bream.JPG</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87E14A-244F-41D6-8F66-2F6DA81793FA}" type="slidenum">
              <a:rPr lang="en-AU" altLang="en-US" smtClean="0"/>
              <a:pPr/>
              <a:t>29</a:t>
            </a:fld>
            <a:endParaRPr lang="en-A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We all choose foods for lots of different reasons. </a:t>
            </a:r>
          </a:p>
          <a:p>
            <a:pPr eaLnBrk="1" hangingPunct="1">
              <a:buFont typeface="Arial" pitchFamily="34" charset="0"/>
              <a:buNone/>
              <a:defRPr/>
            </a:pPr>
            <a:endParaRPr lang="en-AU" altLang="en-US" dirty="0" smtClean="0"/>
          </a:p>
          <a:p>
            <a:pPr eaLnBrk="1" hangingPunct="1">
              <a:buFont typeface="Arial" pitchFamily="34" charset="0"/>
              <a:buNone/>
              <a:defRPr/>
            </a:pPr>
            <a:r>
              <a:rPr lang="en-AU" altLang="en-US" dirty="0" smtClean="0"/>
              <a:t>What are some of the reasons we choose certain foods?</a:t>
            </a:r>
          </a:p>
          <a:p>
            <a:pPr marL="171450" indent="-171450">
              <a:buFont typeface="Arial" pitchFamily="34" charset="0"/>
              <a:buChar char="•"/>
              <a:defRPr/>
            </a:pPr>
            <a:r>
              <a:rPr lang="en-AU" altLang="en-US" dirty="0" smtClean="0"/>
              <a:t>Cost</a:t>
            </a:r>
          </a:p>
          <a:p>
            <a:pPr marL="171450" indent="-171450">
              <a:buFont typeface="Arial" pitchFamily="34" charset="0"/>
              <a:buChar char="•"/>
              <a:defRPr/>
            </a:pPr>
            <a:r>
              <a:rPr lang="en-AU" altLang="en-US" dirty="0" smtClean="0"/>
              <a:t>Health</a:t>
            </a:r>
          </a:p>
          <a:p>
            <a:pPr marL="171450" indent="-171450">
              <a:buFont typeface="Arial" pitchFamily="34" charset="0"/>
              <a:buChar char="•"/>
              <a:defRPr/>
            </a:pPr>
            <a:r>
              <a:rPr lang="en-AU" altLang="en-US" dirty="0" smtClean="0"/>
              <a:t>Social occasions</a:t>
            </a:r>
          </a:p>
          <a:p>
            <a:pPr marL="171450" indent="-171450">
              <a:buFont typeface="Arial" pitchFamily="34" charset="0"/>
              <a:buChar char="•"/>
              <a:defRPr/>
            </a:pPr>
            <a:r>
              <a:rPr lang="en-AU" altLang="en-US" dirty="0" smtClean="0"/>
              <a:t>Enjoyment</a:t>
            </a:r>
          </a:p>
          <a:p>
            <a:pPr marL="171450" indent="-171450">
              <a:buFont typeface="Arial" pitchFamily="34" charset="0"/>
              <a:buChar char="•"/>
              <a:defRPr/>
            </a:pPr>
            <a:r>
              <a:rPr lang="en-AU" altLang="en-US" dirty="0" smtClean="0"/>
              <a:t>Celebration</a:t>
            </a:r>
          </a:p>
          <a:p>
            <a:pPr marL="171450" indent="-171450">
              <a:buFont typeface="Arial" pitchFamily="34" charset="0"/>
              <a:buChar char="•"/>
              <a:defRPr/>
            </a:pPr>
            <a:r>
              <a:rPr lang="en-AU" altLang="en-US" dirty="0" smtClean="0"/>
              <a:t>Religious significance</a:t>
            </a:r>
          </a:p>
          <a:p>
            <a:pPr marL="171450" indent="-171450">
              <a:buFont typeface="Arial" pitchFamily="34" charset="0"/>
              <a:buChar char="•"/>
              <a:defRPr/>
            </a:pPr>
            <a:r>
              <a:rPr lang="en-AU" altLang="en-US" dirty="0" smtClean="0"/>
              <a:t>Habit </a:t>
            </a:r>
          </a:p>
          <a:p>
            <a:pPr marL="171450" indent="-171450">
              <a:buFont typeface="Arial" pitchFamily="34" charset="0"/>
              <a:buChar char="•"/>
              <a:defRPr/>
            </a:pPr>
            <a:r>
              <a:rPr lang="en-AU" altLang="en-US" dirty="0" smtClean="0"/>
              <a:t>Food knowledge </a:t>
            </a:r>
          </a:p>
          <a:p>
            <a:pPr marL="171450" indent="-171450">
              <a:buFont typeface="Arial" pitchFamily="34" charset="0"/>
              <a:buChar char="•"/>
              <a:defRPr/>
            </a:pPr>
            <a:r>
              <a:rPr lang="en-AU" altLang="en-US" dirty="0" smtClean="0"/>
              <a:t>Taste</a:t>
            </a:r>
          </a:p>
          <a:p>
            <a:pPr marL="171450" indent="-171450">
              <a:buFont typeface="Arial" pitchFamily="34" charset="0"/>
              <a:buChar char="•"/>
              <a:defRPr/>
            </a:pPr>
            <a:r>
              <a:rPr lang="en-AU" altLang="en-US" dirty="0" smtClean="0"/>
              <a:t>Memories</a:t>
            </a:r>
          </a:p>
          <a:p>
            <a:pPr eaLnBrk="1" hangingPunct="1">
              <a:buFont typeface="Arial" pitchFamily="34" charset="0"/>
              <a:buNone/>
              <a:defRPr/>
            </a:pPr>
            <a:endParaRPr lang="en-AU" altLang="en-US" dirty="0" smtClean="0"/>
          </a:p>
          <a:p>
            <a:pPr eaLnBrk="1" hangingPunct="1">
              <a:buFont typeface="Arial" pitchFamily="34" charset="0"/>
              <a:buNone/>
              <a:defRPr/>
            </a:pPr>
            <a:endParaRPr lang="en-AU" altLang="en-US" dirty="0" smtClean="0"/>
          </a:p>
          <a:p>
            <a:pPr eaLnBrk="1" hangingPunct="1">
              <a:defRPr/>
            </a:pPr>
            <a:endParaRPr lang="en-AU" altLang="en-US" dirty="0" smtClean="0"/>
          </a:p>
          <a:p>
            <a:pPr eaLnBrk="1" hangingPunct="1">
              <a:defRPr/>
            </a:pPr>
            <a:r>
              <a:rPr lang="en-AU" altLang="en-US" dirty="0" smtClean="0"/>
              <a:t>http://nextstepu.files.wordpress.com/2013/04/confused.jpg</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18230B-560B-47D2-9739-41123BCB67ED}" type="slidenum">
              <a:rPr lang="en-AU" altLang="en-US" smtClean="0"/>
              <a:pPr/>
              <a:t>3</a:t>
            </a:fld>
            <a:endParaRPr lang="en-AU"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smtClean="0"/>
              <a:t>We can help to make recipes better for us by adding in extra in extra</a:t>
            </a:r>
          </a:p>
          <a:p>
            <a:pPr>
              <a:defRPr/>
            </a:pPr>
            <a:endParaRPr lang="en-AU" altLang="en-US" dirty="0" smtClean="0"/>
          </a:p>
          <a:p>
            <a:pPr marL="171450" indent="-171450">
              <a:buFont typeface="Arial" panose="020B0604020202020204" pitchFamily="34" charset="0"/>
              <a:buChar char="•"/>
              <a:defRPr/>
            </a:pPr>
            <a:r>
              <a:rPr lang="en-AU" dirty="0" smtClean="0"/>
              <a:t>Beans/ lentils</a:t>
            </a:r>
          </a:p>
          <a:p>
            <a:pPr marL="171450" indent="-171450">
              <a:buFont typeface="Arial" panose="020B0604020202020204" pitchFamily="34" charset="0"/>
              <a:buChar char="•"/>
              <a:defRPr/>
            </a:pPr>
            <a:r>
              <a:rPr lang="en-AU" dirty="0" smtClean="0"/>
              <a:t>Vegetables</a:t>
            </a:r>
          </a:p>
          <a:p>
            <a:pPr marL="171450" indent="-171450">
              <a:buFont typeface="Arial" panose="020B0604020202020204" pitchFamily="34" charset="0"/>
              <a:buChar char="•"/>
              <a:defRPr/>
            </a:pPr>
            <a:r>
              <a:rPr lang="en-AU" dirty="0" smtClean="0"/>
              <a:t>Fruit</a:t>
            </a:r>
          </a:p>
          <a:p>
            <a:pPr marL="171450" indent="-171450">
              <a:buFont typeface="Arial" panose="020B0604020202020204" pitchFamily="34" charset="0"/>
              <a:buChar char="•"/>
              <a:defRPr/>
            </a:pPr>
            <a:r>
              <a:rPr lang="en-AU" dirty="0" smtClean="0"/>
              <a:t>Whole grains</a:t>
            </a:r>
          </a:p>
          <a:p>
            <a:pPr>
              <a:defRPr/>
            </a:pPr>
            <a:endParaRPr lang="en-AU" dirty="0" smtClean="0"/>
          </a:p>
          <a:p>
            <a:pPr>
              <a:defRPr/>
            </a:pPr>
            <a:r>
              <a:rPr lang="en-AU" sz="1400" b="1" dirty="0" smtClean="0">
                <a:solidFill>
                  <a:srgbClr val="618C98"/>
                </a:solidFill>
              </a:rPr>
              <a:t>The reason this is help is because it </a:t>
            </a:r>
          </a:p>
          <a:p>
            <a:pPr marL="171450" indent="-171450">
              <a:buFont typeface="Arial" panose="020B0604020202020204" pitchFamily="34" charset="0"/>
              <a:buChar char="•"/>
              <a:defRPr/>
            </a:pPr>
            <a:r>
              <a:rPr lang="en-AU" dirty="0" smtClean="0"/>
              <a:t>↑ Vitamins and Minerals</a:t>
            </a:r>
          </a:p>
          <a:p>
            <a:pPr marL="171450" indent="-171450">
              <a:buFont typeface="Arial" panose="020B0604020202020204" pitchFamily="34" charset="0"/>
              <a:buChar char="•"/>
              <a:defRPr/>
            </a:pPr>
            <a:r>
              <a:rPr lang="en-AU" dirty="0" smtClean="0"/>
              <a:t>Healthy bowel</a:t>
            </a:r>
          </a:p>
          <a:p>
            <a:pPr marL="171450" indent="-171450">
              <a:buFont typeface="Arial" panose="020B0604020202020204" pitchFamily="34" charset="0"/>
              <a:buChar char="•"/>
              <a:defRPr/>
            </a:pPr>
            <a:r>
              <a:rPr lang="en-AU" dirty="0" smtClean="0"/>
              <a:t>Helps with maintaining healthy weight, diabetes and heart disease</a:t>
            </a:r>
          </a:p>
          <a:p>
            <a:pPr>
              <a:defRPr/>
            </a:pPr>
            <a:endParaRPr lang="en-AU" dirty="0" smtClean="0"/>
          </a:p>
          <a:p>
            <a:pPr>
              <a:defRPr/>
            </a:pPr>
            <a:endParaRPr lang="en-AU" altLang="en-US" dirty="0" smtClean="0"/>
          </a:p>
          <a:p>
            <a:pPr>
              <a:defRPr/>
            </a:pPr>
            <a:endParaRPr lang="en-AU" altLang="en-US" dirty="0" smtClean="0"/>
          </a:p>
          <a:p>
            <a:pPr>
              <a:defRPr/>
            </a:pPr>
            <a:r>
              <a:rPr lang="en-AU" altLang="en-US" dirty="0" smtClean="0"/>
              <a:t>http://cdn.vogue.com.au/</a:t>
            </a:r>
          </a:p>
          <a:p>
            <a:pPr>
              <a:defRPr/>
            </a:pPr>
            <a:r>
              <a:rPr lang="en-AU" altLang="en-US" dirty="0" smtClean="0"/>
              <a:t>http://www.enjoyhighfibrefoods.com/wp-content/uploads/2013/05/foodshighinfibre.jpgmedia/articles/2/4/9/0/24985-1_n.jpg?173537</a:t>
            </a:r>
          </a:p>
          <a:p>
            <a:pPr>
              <a:defRPr/>
            </a:pPr>
            <a:r>
              <a:rPr lang="en-AU" altLang="en-US" dirty="0" smtClean="0"/>
              <a:t>http://images.idiva.com/media/content/2014/May/fibrefood111.jpg</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4F026E-244D-407D-9706-F28C7838FE73}" type="slidenum">
              <a:rPr lang="en-AU" altLang="en-US" smtClean="0"/>
              <a:pPr/>
              <a:t>30</a:t>
            </a:fld>
            <a:endParaRPr lang="en-AU"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Explain activity</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FF00BE-D73B-4C36-B9D5-FDEFB94650B6}" type="slidenum">
              <a:rPr lang="en-AU" altLang="en-US" smtClean="0"/>
              <a:pPr/>
              <a:t>31</a:t>
            </a:fld>
            <a:endParaRPr lang="en-AU"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37D97C-521B-412D-B3AD-FB1E20021C16}" type="slidenum">
              <a:rPr lang="en-AU" altLang="en-US" smtClean="0"/>
              <a:pPr/>
              <a:t>32</a:t>
            </a:fld>
            <a:endParaRPr lang="en-AU"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smtClean="0"/>
              <a:t>So where do desserts fit into the Australian Dietary Guidelines?</a:t>
            </a:r>
          </a:p>
          <a:p>
            <a:pPr>
              <a:defRPr/>
            </a:pPr>
            <a:endParaRPr lang="en-AU" altLang="en-US" dirty="0" smtClean="0"/>
          </a:p>
          <a:p>
            <a:pPr>
              <a:defRPr/>
            </a:pPr>
            <a:r>
              <a:rPr lang="en-AU" b="1" dirty="0" smtClean="0">
                <a:ln/>
                <a:solidFill>
                  <a:srgbClr val="7030A0"/>
                </a:solidFill>
                <a:effectLst>
                  <a:outerShdw blurRad="38100" dist="19050" dir="2700000" algn="tl" rotWithShape="0">
                    <a:schemeClr val="dk1">
                      <a:lumMod val="50000"/>
                      <a:alpha val="40000"/>
                    </a:schemeClr>
                  </a:outerShdw>
                </a:effectLst>
              </a:rPr>
              <a:t>The “Only sometimes and in small amounts” foods</a:t>
            </a:r>
          </a:p>
          <a:p>
            <a:pPr>
              <a:defRPr/>
            </a:pPr>
            <a:endParaRPr lang="en-AU" altLang="en-US" dirty="0" smtClean="0"/>
          </a:p>
          <a:p>
            <a:pPr>
              <a:defRPr/>
            </a:pPr>
            <a:endParaRPr lang="en-AU" altLang="en-US" dirty="0" smtClean="0"/>
          </a:p>
          <a:p>
            <a:pPr>
              <a:defRPr/>
            </a:pPr>
            <a:r>
              <a:rPr lang="en-AU" altLang="en-US" dirty="0" smtClean="0"/>
              <a:t>With dessert we need to think about how big of a portion we are having</a:t>
            </a:r>
          </a:p>
          <a:p>
            <a:pPr>
              <a:defRPr/>
            </a:pPr>
            <a:endParaRPr lang="en-AU" altLang="en-US" dirty="0" smtClean="0"/>
          </a:p>
          <a:p>
            <a:pPr>
              <a:defRPr/>
            </a:pPr>
            <a:r>
              <a:rPr lang="en-AU" altLang="en-US" dirty="0" smtClean="0"/>
              <a:t>Some tips for making desserts healthier are</a:t>
            </a:r>
          </a:p>
          <a:p>
            <a:pPr marL="171450" indent="-171450">
              <a:buFont typeface="Arial" panose="020B0604020202020204" pitchFamily="34" charset="0"/>
              <a:buChar char="•"/>
              <a:defRPr/>
            </a:pPr>
            <a:r>
              <a:rPr lang="en-AU" kern="0" dirty="0" smtClean="0"/>
              <a:t>Use fresh or diet fruit to sweeten</a:t>
            </a:r>
          </a:p>
          <a:p>
            <a:pPr marL="171450" indent="-171450">
              <a:buFont typeface="Arial" panose="020B0604020202020204" pitchFamily="34" charset="0"/>
              <a:buChar char="•"/>
              <a:defRPr/>
            </a:pPr>
            <a:r>
              <a:rPr lang="en-AU" kern="0" dirty="0" smtClean="0">
                <a:ln/>
              </a:rPr>
              <a:t>Swap white flour for wholemeal flour</a:t>
            </a:r>
          </a:p>
          <a:p>
            <a:pPr marL="171450" indent="-171450">
              <a:buFont typeface="Arial" panose="020B0604020202020204" pitchFamily="34" charset="0"/>
              <a:buChar char="•"/>
              <a:defRPr/>
            </a:pPr>
            <a:r>
              <a:rPr lang="en-AU" kern="0" dirty="0" smtClean="0">
                <a:ln/>
              </a:rPr>
              <a:t>Swap butter for margarine</a:t>
            </a:r>
          </a:p>
          <a:p>
            <a:pPr marL="171450" indent="-171450">
              <a:buFont typeface="Arial" panose="020B0604020202020204" pitchFamily="34" charset="0"/>
              <a:buChar char="•"/>
              <a:defRPr/>
            </a:pPr>
            <a:r>
              <a:rPr lang="en-AU" kern="0" dirty="0" smtClean="0">
                <a:ln/>
              </a:rPr>
              <a:t>Swap sugar for spices, cinnamon or vanilla</a:t>
            </a:r>
          </a:p>
          <a:p>
            <a:pPr marL="171450" indent="-171450">
              <a:buFont typeface="Arial" panose="020B0604020202020204" pitchFamily="34" charset="0"/>
              <a:buChar char="•"/>
              <a:defRPr/>
            </a:pPr>
            <a:r>
              <a:rPr lang="en-AU" kern="0" dirty="0" smtClean="0">
                <a:ln/>
              </a:rPr>
              <a:t>Reduce the amount of cream, ice cream or custard.</a:t>
            </a:r>
            <a:endParaRPr lang="en-AU" b="1" kern="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defRPr/>
            </a:pPr>
            <a:endParaRPr lang="en-AU" altLang="en-US" dirty="0" smtClean="0"/>
          </a:p>
          <a:p>
            <a:pPr>
              <a:defRPr/>
            </a:pPr>
            <a:r>
              <a:rPr lang="en-AU" altLang="en-US" dirty="0" smtClean="0"/>
              <a:t>We can try to make these healthier however we still shouldn’t be having them too often</a:t>
            </a:r>
          </a:p>
          <a:p>
            <a:pPr>
              <a:defRPr/>
            </a:pPr>
            <a:endParaRPr lang="en-AU"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58ACCB-CF6C-488D-92AD-0AD904043702}" type="slidenum">
              <a:rPr lang="en-AU" altLang="en-US" smtClean="0"/>
              <a:pPr/>
              <a:t>33</a:t>
            </a:fld>
            <a:endParaRPr lang="en-AU"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52C681-1021-4012-8863-FCD259B19642}" type="slidenum">
              <a:rPr lang="en-AU" altLang="en-US" smtClean="0"/>
              <a:pPr/>
              <a:t>34</a:t>
            </a:fld>
            <a:endParaRPr lang="en-AU"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CFE504-69FF-4260-AD8D-1E370E59CA16}" type="slidenum">
              <a:rPr lang="en-AU" altLang="en-US" smtClean="0"/>
              <a:pPr/>
              <a:t>35</a:t>
            </a:fld>
            <a:endParaRPr lang="en-AU"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6B75F6-F1BB-414A-9FEA-41E5B69A6B87}" type="slidenum">
              <a:rPr lang="en-AU" altLang="en-US" smtClean="0"/>
              <a:pPr/>
              <a:t>36</a:t>
            </a:fld>
            <a:endParaRPr lang="en-AU"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9E0A7F-A837-43B4-BA7D-B199E8B36115}" type="slidenum">
              <a:rPr lang="en-AU" altLang="en-US" smtClean="0"/>
              <a:pPr/>
              <a:t>37</a:t>
            </a:fld>
            <a:endParaRPr lang="en-AU"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5F6F23-3190-4B5B-84A8-0B1BA9E12865}" type="slidenum">
              <a:rPr lang="en-AU" altLang="en-US" smtClean="0"/>
              <a:pPr/>
              <a:t>38</a:t>
            </a:fld>
            <a:endParaRPr lang="en-AU"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AU" altLang="en-US" dirty="0" smtClean="0"/>
          </a:p>
          <a:p>
            <a:pPr>
              <a:defRPr/>
            </a:pPr>
            <a:r>
              <a:rPr lang="en-AU" altLang="en-US" dirty="0" smtClean="0"/>
              <a:t>We are now at the end of our nutrition presentation</a:t>
            </a:r>
          </a:p>
          <a:p>
            <a:pPr>
              <a:defRPr/>
            </a:pPr>
            <a:endParaRPr lang="en-AU" altLang="en-US" dirty="0" smtClean="0"/>
          </a:p>
          <a:p>
            <a:pPr>
              <a:defRPr/>
            </a:pPr>
            <a:r>
              <a:rPr lang="en-AU" altLang="en-US" dirty="0" smtClean="0"/>
              <a:t>What are some of the things we talked about?</a:t>
            </a:r>
          </a:p>
          <a:p>
            <a:pPr>
              <a:defRPr/>
            </a:pPr>
            <a:endParaRPr lang="en-AU" altLang="en-US" dirty="0" smtClean="0"/>
          </a:p>
          <a:p>
            <a:pPr marL="171450" indent="-171450">
              <a:buFont typeface="Arial" panose="020B0604020202020204" pitchFamily="34" charset="0"/>
              <a:buChar char="•"/>
              <a:defRPr/>
            </a:pPr>
            <a:r>
              <a:rPr lang="en-AU" altLang="en-US" dirty="0" smtClean="0"/>
              <a:t>Importance of food</a:t>
            </a:r>
          </a:p>
          <a:p>
            <a:pPr marL="171450" indent="-171450">
              <a:buFont typeface="Arial" panose="020B0604020202020204" pitchFamily="34" charset="0"/>
              <a:buChar char="•"/>
              <a:defRPr/>
            </a:pPr>
            <a:r>
              <a:rPr lang="en-AU" altLang="en-US" dirty="0" smtClean="0"/>
              <a:t>Food groups</a:t>
            </a:r>
          </a:p>
          <a:p>
            <a:pPr marL="171450" indent="-171450">
              <a:buFont typeface="Arial" panose="020B0604020202020204" pitchFamily="34" charset="0"/>
              <a:buChar char="•"/>
              <a:defRPr/>
            </a:pPr>
            <a:r>
              <a:rPr lang="en-AU" altLang="en-US" dirty="0" smtClean="0"/>
              <a:t>Modifying a recipe</a:t>
            </a:r>
          </a:p>
          <a:p>
            <a:pPr marL="171450" indent="-171450">
              <a:buFont typeface="Arial" panose="020B0604020202020204" pitchFamily="34" charset="0"/>
              <a:buChar char="•"/>
              <a:defRPr/>
            </a:pPr>
            <a:r>
              <a:rPr lang="en-AU" altLang="en-US" dirty="0" smtClean="0"/>
              <a:t>What a meal should look like</a:t>
            </a:r>
          </a:p>
          <a:p>
            <a:pPr>
              <a:defRPr/>
            </a:pPr>
            <a:endParaRPr lang="en-AU" altLang="en-US" dirty="0" smtClean="0"/>
          </a:p>
          <a:p>
            <a:pPr>
              <a:defRPr/>
            </a:pPr>
            <a:endParaRPr lang="en-AU" altLang="en-US" dirty="0" smtClean="0"/>
          </a:p>
          <a:p>
            <a:pPr>
              <a:defRPr/>
            </a:pPr>
            <a:endParaRPr lang="en-AU" altLang="en-US" dirty="0" smtClean="0"/>
          </a:p>
          <a:p>
            <a:pPr>
              <a:defRPr/>
            </a:pPr>
            <a:r>
              <a:rPr lang="en-AU" altLang="en-US" dirty="0" smtClean="0"/>
              <a:t>https://2.bp.blogspot.com/-RhrEd4Mfiu4/UUjqsjPahSI/AAAAAAAAEzU/8v4huk37cBk/s1600/Thank+You+LCF.jpg</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CB9CC0-2C14-470B-9E67-07FA301DCDB0}" type="slidenum">
              <a:rPr lang="en-AU" altLang="en-US" smtClean="0"/>
              <a:pPr/>
              <a:t>39</a:t>
            </a:fld>
            <a:endParaRPr lang="en-A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t>Our body is a little bit like a machine and food is the fuel that makes it work</a:t>
            </a:r>
          </a:p>
          <a:p>
            <a:pPr eaLnBrk="1" hangingPunct="1"/>
            <a:endParaRPr lang="en-AU" altLang="en-US" smtClean="0"/>
          </a:p>
          <a:p>
            <a:pPr eaLnBrk="1" hangingPunct="1"/>
            <a:r>
              <a:rPr lang="en-AU" altLang="en-US" smtClean="0"/>
              <a:t>We need food to be able to </a:t>
            </a:r>
          </a:p>
          <a:p>
            <a:pPr lvl="1"/>
            <a:r>
              <a:rPr lang="en-AU" altLang="en-US" smtClean="0"/>
              <a:t>Breathe</a:t>
            </a:r>
          </a:p>
          <a:p>
            <a:pPr lvl="1"/>
            <a:r>
              <a:rPr lang="en-AU" altLang="en-US" smtClean="0"/>
              <a:t>Make our heart beat</a:t>
            </a:r>
          </a:p>
          <a:p>
            <a:pPr lvl="1"/>
            <a:r>
              <a:rPr lang="en-AU" altLang="en-US" smtClean="0"/>
              <a:t>Make our muscle work</a:t>
            </a:r>
          </a:p>
          <a:p>
            <a:pPr lvl="1"/>
            <a:r>
              <a:rPr lang="en-AU" altLang="en-US" smtClean="0"/>
              <a:t>Help our brain to think </a:t>
            </a:r>
          </a:p>
          <a:p>
            <a:pPr eaLnBrk="1" hangingPunct="1"/>
            <a:endParaRPr lang="en-AU" altLang="en-US" smtClean="0"/>
          </a:p>
          <a:p>
            <a:pPr eaLnBrk="1" hangingPunct="1"/>
            <a:endParaRPr lang="en-AU" altLang="en-US" smtClean="0"/>
          </a:p>
          <a:p>
            <a:pPr eaLnBrk="1" hangingPunct="1"/>
            <a:endParaRPr lang="en-AU" altLang="en-US" smtClean="0"/>
          </a:p>
          <a:p>
            <a:pPr eaLnBrk="1" hangingPunct="1"/>
            <a:r>
              <a:rPr lang="en-AU" altLang="en-US" smtClean="0"/>
              <a:t>http://www.topdesignmag.com/wp-content/uploads/2011/02/3181.jpg</a:t>
            </a:r>
          </a:p>
          <a:p>
            <a:pPr eaLnBrk="1" hangingPunct="1"/>
            <a:endParaRPr lang="en-AU"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A803D8-5DEF-410E-9055-1AB07C3618CA}" type="slidenum">
              <a:rPr lang="en-AU" altLang="en-US" smtClean="0"/>
              <a:pPr/>
              <a:t>4</a:t>
            </a:fld>
            <a:endParaRPr lang="en-AU"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823435-0FF5-4F94-AD72-EA36F5A75BE2}" type="slidenum">
              <a:rPr lang="en-AU" altLang="en-US" smtClean="0"/>
              <a:pPr/>
              <a:t>41</a:t>
            </a:fld>
            <a:endParaRPr lang="en-AU"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solidFill>
                  <a:srgbClr val="2E2A31"/>
                </a:solidFill>
              </a:rPr>
              <a:t>In Australia we have a set of guidelines that we follow for healthy eating.</a:t>
            </a:r>
          </a:p>
          <a:p>
            <a:pPr eaLnBrk="1" hangingPunct="1"/>
            <a:endParaRPr lang="en-US" altLang="en-US" smtClean="0">
              <a:solidFill>
                <a:srgbClr val="2E2A31"/>
              </a:solidFill>
            </a:endParaRPr>
          </a:p>
          <a:p>
            <a:pPr eaLnBrk="1" hangingPunct="1"/>
            <a:r>
              <a:rPr lang="en-US" altLang="en-US" smtClean="0">
                <a:solidFill>
                  <a:srgbClr val="2E2A31"/>
                </a:solidFill>
              </a:rPr>
              <a:t>Has anyone heard of the new Australian Dietary Guidelines</a:t>
            </a:r>
          </a:p>
          <a:p>
            <a:pPr eaLnBrk="1" hangingPunct="1"/>
            <a:endParaRPr lang="en-US" altLang="en-US" smtClean="0">
              <a:solidFill>
                <a:srgbClr val="2E2A31"/>
              </a:solidFill>
            </a:endParaRPr>
          </a:p>
          <a:p>
            <a:pPr eaLnBrk="1" hangingPunct="1"/>
            <a:r>
              <a:rPr lang="en-US" altLang="en-US" smtClean="0">
                <a:solidFill>
                  <a:srgbClr val="2E2A31"/>
                </a:solidFill>
              </a:rPr>
              <a:t>Its broken up into 5 food groups</a:t>
            </a:r>
          </a:p>
          <a:p>
            <a:pPr eaLnBrk="1" hangingPunct="1"/>
            <a:endParaRPr lang="en-US" altLang="en-US" smtClean="0">
              <a:solidFill>
                <a:srgbClr val="2E2A31"/>
              </a:solidFill>
            </a:endParaRPr>
          </a:p>
          <a:p>
            <a:pPr eaLnBrk="1" hangingPunct="1"/>
            <a:r>
              <a:rPr lang="en-US" altLang="en-US" smtClean="0">
                <a:solidFill>
                  <a:srgbClr val="2E2A31"/>
                </a:solidFill>
              </a:rPr>
              <a:t>Enjoy a wide variety of nutritious foods from these five groups every day:</a:t>
            </a:r>
          </a:p>
          <a:p>
            <a:pPr marL="800100" lvl="1" indent="-342900" eaLnBrk="1" hangingPunct="1">
              <a:buFontTx/>
              <a:buChar char="•"/>
            </a:pPr>
            <a:r>
              <a:rPr lang="en-US" altLang="en-US" smtClean="0">
                <a:solidFill>
                  <a:srgbClr val="2E2A31"/>
                </a:solidFill>
              </a:rPr>
              <a:t>Plenty of vegetables, including different types and colours, and legumes/beans </a:t>
            </a:r>
          </a:p>
          <a:p>
            <a:pPr marL="800100" lvl="1" indent="-342900" eaLnBrk="1" hangingPunct="1">
              <a:buFontTx/>
              <a:buChar char="•"/>
            </a:pPr>
            <a:r>
              <a:rPr lang="en-US" altLang="en-US" smtClean="0">
                <a:solidFill>
                  <a:srgbClr val="2E2A31"/>
                </a:solidFill>
              </a:rPr>
              <a:t>Fruit </a:t>
            </a:r>
          </a:p>
          <a:p>
            <a:pPr marL="800100" lvl="1" indent="-342900" eaLnBrk="1" hangingPunct="1">
              <a:buFontTx/>
              <a:buChar char="•"/>
            </a:pPr>
            <a:r>
              <a:rPr lang="en-US" altLang="en-US" smtClean="0">
                <a:solidFill>
                  <a:srgbClr val="2E2A31"/>
                </a:solidFill>
              </a:rPr>
              <a:t>Grain (cereal) foods, mostly wholegrain and/or high cereal fibre varieties, such as breads, cereals, rice, pasta, noodles, polenta, couscous, oats, quinoa and barley </a:t>
            </a:r>
          </a:p>
          <a:p>
            <a:pPr marL="800100" lvl="1" indent="-342900" eaLnBrk="1" hangingPunct="1">
              <a:buFontTx/>
              <a:buChar char="•"/>
            </a:pPr>
            <a:r>
              <a:rPr lang="en-US" altLang="en-US" smtClean="0">
                <a:solidFill>
                  <a:srgbClr val="2E2A31"/>
                </a:solidFill>
              </a:rPr>
              <a:t>Lean meats and poultry, fish, eggs, tofu, nuts and seeds, and legumes/beans </a:t>
            </a:r>
          </a:p>
          <a:p>
            <a:pPr marL="800100" lvl="1" indent="-342900" eaLnBrk="1" hangingPunct="1">
              <a:buFontTx/>
              <a:buChar char="•"/>
            </a:pPr>
            <a:r>
              <a:rPr lang="en-US" altLang="en-US" smtClean="0">
                <a:solidFill>
                  <a:srgbClr val="2E2A31"/>
                </a:solidFill>
              </a:rPr>
              <a:t>Milk, yoghurt, cheese and/or their alternatives, mostly reduced fat (reduced fat milks are not suitable for children under the age of 2 years) </a:t>
            </a:r>
          </a:p>
          <a:p>
            <a:pPr eaLnBrk="1" hangingPunct="1"/>
            <a:r>
              <a:rPr lang="en-US" altLang="en-US" smtClean="0">
                <a:solidFill>
                  <a:srgbClr val="2E2A31"/>
                </a:solidFill>
              </a:rPr>
              <a:t>And drink plenty of water.</a:t>
            </a:r>
            <a:endParaRPr lang="en-AU" altLang="en-US" smtClean="0"/>
          </a:p>
          <a:p>
            <a:pPr eaLnBrk="1" hangingPunct="1"/>
            <a:endParaRPr lang="en-AU"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DA555D-4356-44F0-BFC7-B1F6F83D5EBD}" type="slidenum">
              <a:rPr lang="en-AU" altLang="en-US" smtClean="0"/>
              <a:pPr/>
              <a:t>5</a:t>
            </a:fld>
            <a:endParaRPr lang="en-AU"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The first core food group we have is grains</a:t>
            </a:r>
          </a:p>
          <a:p>
            <a:pPr eaLnBrk="1" hangingPunct="1">
              <a:defRPr/>
            </a:pPr>
            <a:endParaRPr lang="en-AU" altLang="en-US" dirty="0" smtClean="0"/>
          </a:p>
          <a:p>
            <a:pPr eaLnBrk="1" hangingPunct="1">
              <a:defRPr/>
            </a:pPr>
            <a:r>
              <a:rPr lang="en-AU" altLang="en-US" dirty="0" smtClean="0"/>
              <a:t>Carbohydrates are really important because they</a:t>
            </a:r>
          </a:p>
          <a:p>
            <a:pPr marL="171450" indent="-171450" eaLnBrk="1" hangingPunct="1">
              <a:buFont typeface="Arial" pitchFamily="34" charset="0"/>
              <a:buChar char="•"/>
              <a:defRPr/>
            </a:pPr>
            <a:r>
              <a:rPr lang="en-AU" altLang="en-US" dirty="0" smtClean="0"/>
              <a:t>Are our main source of energy</a:t>
            </a:r>
          </a:p>
          <a:p>
            <a:pPr marL="171450" indent="-171450" eaLnBrk="1" hangingPunct="1">
              <a:buFont typeface="Arial" pitchFamily="34" charset="0"/>
              <a:buChar char="•"/>
              <a:defRPr/>
            </a:pPr>
            <a:r>
              <a:rPr lang="en-AU" altLang="en-US" dirty="0" smtClean="0"/>
              <a:t>Contain vital vitamins</a:t>
            </a:r>
          </a:p>
          <a:p>
            <a:pPr marL="171450" indent="-171450" eaLnBrk="1" hangingPunct="1">
              <a:buFont typeface="Arial" pitchFamily="34" charset="0"/>
              <a:buChar char="•"/>
              <a:defRPr/>
            </a:pPr>
            <a:endParaRPr lang="en-AU" altLang="en-US" dirty="0" smtClean="0"/>
          </a:p>
          <a:p>
            <a:pPr marL="171450" lvl="1" indent="-171450" eaLnBrk="1" hangingPunct="1">
              <a:buFont typeface="Arial" pitchFamily="34" charset="0"/>
              <a:buChar char="•"/>
              <a:defRPr/>
            </a:pPr>
            <a:r>
              <a:rPr lang="en-AU" dirty="0" smtClean="0"/>
              <a:t>We want to choose </a:t>
            </a:r>
            <a:r>
              <a:rPr lang="en-AU" dirty="0" smtClean="0">
                <a:solidFill>
                  <a:srgbClr val="F78D31"/>
                </a:solidFill>
                <a:effectLst>
                  <a:outerShdw blurRad="38100" dist="38100" dir="2700000" algn="tl">
                    <a:srgbClr val="C0C0C0"/>
                  </a:outerShdw>
                </a:effectLst>
              </a:rPr>
              <a:t>GRAINY</a:t>
            </a:r>
            <a:r>
              <a:rPr lang="en-AU" dirty="0" smtClean="0">
                <a:effectLst>
                  <a:outerShdw blurRad="38100" dist="38100" dir="2700000" algn="tl">
                    <a:srgbClr val="C0C0C0"/>
                  </a:outerShdw>
                </a:effectLst>
              </a:rPr>
              <a:t> </a:t>
            </a:r>
            <a:r>
              <a:rPr lang="en-AU" dirty="0" smtClean="0"/>
              <a:t>options like brown, wholemeal, multigrain</a:t>
            </a:r>
          </a:p>
          <a:p>
            <a:pPr marL="171450" indent="-171450" eaLnBrk="1" hangingPunct="1">
              <a:buFont typeface="Arial" pitchFamily="34" charset="0"/>
              <a:buChar char="•"/>
              <a:defRPr/>
            </a:pPr>
            <a:r>
              <a:rPr lang="en-AU" altLang="en-US" dirty="0" smtClean="0"/>
              <a:t>these give us fibre</a:t>
            </a:r>
          </a:p>
          <a:p>
            <a:pPr marL="171450" indent="-171450" eaLnBrk="1" hangingPunct="1">
              <a:buFont typeface="Arial" pitchFamily="34" charset="0"/>
              <a:buChar char="•"/>
              <a:defRPr/>
            </a:pPr>
            <a:endParaRPr lang="en-AU" altLang="en-US" dirty="0" smtClean="0"/>
          </a:p>
          <a:p>
            <a:pPr marL="171450" indent="-171450" eaLnBrk="1" hangingPunct="1">
              <a:buFont typeface="Arial" pitchFamily="34" charset="0"/>
              <a:buChar char="•"/>
              <a:defRPr/>
            </a:pPr>
            <a:r>
              <a:rPr lang="en-AU" altLang="en-US" dirty="0" smtClean="0"/>
              <a:t>What are some examples?</a:t>
            </a:r>
          </a:p>
          <a:p>
            <a:pPr eaLnBrk="1" hangingPunct="1">
              <a:defRPr/>
            </a:pPr>
            <a:endParaRPr lang="en-AU" altLang="en-US" dirty="0" smtClean="0"/>
          </a:p>
          <a:p>
            <a:pPr eaLnBrk="1" hangingPunct="1">
              <a:defRPr/>
            </a:pPr>
            <a:r>
              <a:rPr lang="en-AU" altLang="en-US" dirty="0" smtClean="0"/>
              <a:t>Choose grainy option- brown rice, wholemeal pasta, multigrain bread</a:t>
            </a:r>
          </a:p>
          <a:p>
            <a:pPr eaLnBrk="1" hangingPunct="1">
              <a:defRPr/>
            </a:pPr>
            <a:endParaRPr lang="en-AU" altLang="en-US" dirty="0" smtClean="0"/>
          </a:p>
          <a:p>
            <a:pPr eaLnBrk="1" hangingPunct="1">
              <a:defRPr/>
            </a:pPr>
            <a:r>
              <a:rPr lang="en-AU" altLang="en-US" dirty="0" smtClean="0"/>
              <a:t>http://www.berkeleywellness.com/sites/default/files/Food-wholewheat-Masterfile2011.jpg</a:t>
            </a:r>
          </a:p>
          <a:p>
            <a:pPr eaLnBrk="1" hangingPunct="1">
              <a:defRPr/>
            </a:pPr>
            <a:endParaRPr lang="en-AU"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BA7BA8-AD2B-4BE7-8AD0-9A18B17FCE14}" type="slidenum">
              <a:rPr lang="en-AU" altLang="en-US" smtClean="0"/>
              <a:pPr/>
              <a:t>6</a:t>
            </a:fld>
            <a:endParaRPr lang="en-A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smtClean="0"/>
              <a:t>This is how much we should have of the grains group</a:t>
            </a:r>
          </a:p>
          <a:p>
            <a:pPr eaLnBrk="1" hangingPunct="1">
              <a:spcBef>
                <a:spcPct val="0"/>
              </a:spcBef>
              <a:defRPr/>
            </a:pPr>
            <a:endParaRPr lang="en-US" altLang="en-US" dirty="0" smtClean="0"/>
          </a:p>
          <a:p>
            <a:pPr eaLnBrk="1" hangingPunct="1">
              <a:spcBef>
                <a:spcPct val="0"/>
              </a:spcBef>
              <a:defRPr/>
            </a:pPr>
            <a:r>
              <a:rPr lang="en-US" altLang="en-US" dirty="0" smtClean="0"/>
              <a:t>One the left you have your gender (male and female)</a:t>
            </a:r>
          </a:p>
          <a:p>
            <a:pPr eaLnBrk="1" hangingPunct="1">
              <a:spcBef>
                <a:spcPct val="0"/>
              </a:spcBef>
              <a:defRPr/>
            </a:pPr>
            <a:endParaRPr lang="en-US" altLang="en-US" dirty="0" smtClean="0"/>
          </a:p>
          <a:p>
            <a:pPr eaLnBrk="1" hangingPunct="1">
              <a:spcBef>
                <a:spcPct val="0"/>
              </a:spcBef>
              <a:defRPr/>
            </a:pPr>
            <a:r>
              <a:rPr lang="en-US" altLang="en-US" dirty="0" smtClean="0"/>
              <a:t>With your age group across the top</a:t>
            </a:r>
          </a:p>
          <a:p>
            <a:pPr eaLnBrk="1" hangingPunct="1">
              <a:spcBef>
                <a:spcPct val="0"/>
              </a:spcBef>
              <a:defRPr/>
            </a:pPr>
            <a:endParaRPr lang="en-US" altLang="en-US" dirty="0" smtClean="0"/>
          </a:p>
          <a:p>
            <a:pPr eaLnBrk="1" hangingPunct="1">
              <a:spcBef>
                <a:spcPct val="0"/>
              </a:spcBef>
              <a:defRPr/>
            </a:pPr>
            <a:r>
              <a:rPr lang="en-US" altLang="en-US" dirty="0" smtClean="0"/>
              <a:t>So for example I am female and aged between 19-50 years old so I nee 6 serves</a:t>
            </a:r>
          </a:p>
          <a:p>
            <a:pPr eaLnBrk="1" hangingPunct="1">
              <a:spcBef>
                <a:spcPct val="0"/>
              </a:spcBef>
              <a:defRPr/>
            </a:pPr>
            <a:endParaRPr lang="en-US" altLang="en-US" dirty="0" smtClean="0"/>
          </a:p>
          <a:p>
            <a:pPr eaLnBrk="1" hangingPunct="1">
              <a:spcBef>
                <a:spcPct val="0"/>
              </a:spcBef>
              <a:defRPr/>
            </a:pPr>
            <a:r>
              <a:rPr lang="en-US" altLang="en-US" dirty="0" smtClean="0"/>
              <a:t>Any questions?</a:t>
            </a:r>
          </a:p>
          <a:p>
            <a:pPr eaLnBrk="1" hangingPunct="1">
              <a:spcBef>
                <a:spcPct val="0"/>
              </a:spcBef>
              <a:defRPr/>
            </a:pPr>
            <a:endParaRPr lang="en-US" altLang="en-US" dirty="0" smtClean="0"/>
          </a:p>
          <a:p>
            <a:pPr eaLnBrk="1" hangingPunct="1">
              <a:spcBef>
                <a:spcPct val="0"/>
              </a:spcBef>
              <a:defRPr/>
            </a:pPr>
            <a:r>
              <a:rPr lang="en-US" altLang="en-US" dirty="0" smtClean="0"/>
              <a:t>Ok I know I need 6 serves a day</a:t>
            </a:r>
          </a:p>
          <a:p>
            <a:pPr eaLnBrk="1" hangingPunct="1">
              <a:spcBef>
                <a:spcPct val="0"/>
              </a:spcBef>
              <a:defRPr/>
            </a:pPr>
            <a:endParaRPr lang="en-US" altLang="en-US" dirty="0" smtClean="0"/>
          </a:p>
          <a:p>
            <a:pPr eaLnBrk="1" hangingPunct="1">
              <a:spcBef>
                <a:spcPct val="0"/>
              </a:spcBef>
              <a:defRPr/>
            </a:pPr>
            <a:r>
              <a:rPr lang="en-US" altLang="en-US" dirty="0" smtClean="0"/>
              <a:t>But what is a serve?</a:t>
            </a:r>
          </a:p>
          <a:p>
            <a:pPr marL="171450" indent="-171450" eaLnBrk="1" hangingPunct="1">
              <a:spcBef>
                <a:spcPct val="0"/>
              </a:spcBef>
              <a:buFont typeface="Arial" pitchFamily="34" charset="0"/>
              <a:buChar char="•"/>
              <a:defRPr/>
            </a:pPr>
            <a:r>
              <a:rPr lang="en-US" altLang="en-US" dirty="0" smtClean="0"/>
              <a:t>1 slice of bread is 1 serve</a:t>
            </a:r>
          </a:p>
          <a:p>
            <a:pPr marL="171450" indent="-171450" eaLnBrk="1" hangingPunct="1">
              <a:spcBef>
                <a:spcPct val="0"/>
              </a:spcBef>
              <a:buFont typeface="Arial" pitchFamily="34" charset="0"/>
              <a:buChar char="•"/>
              <a:defRPr/>
            </a:pPr>
            <a:r>
              <a:rPr lang="en-US" altLang="en-US" dirty="0" smtClean="0"/>
              <a:t>½ cup of rice is 1 serve</a:t>
            </a:r>
          </a:p>
          <a:p>
            <a:pPr marL="171450" indent="-171450" eaLnBrk="1" hangingPunct="1">
              <a:spcBef>
                <a:spcPct val="0"/>
              </a:spcBef>
              <a:buFont typeface="Arial" pitchFamily="34" charset="0"/>
              <a:buChar char="•"/>
              <a:defRPr/>
            </a:pPr>
            <a:r>
              <a:rPr lang="en-US" altLang="en-US" dirty="0" smtClean="0"/>
              <a:t>2/3 cup cereal is 1 serve</a:t>
            </a:r>
          </a:p>
          <a:p>
            <a:pPr marL="171450" indent="-171450" eaLnBrk="1" hangingPunct="1">
              <a:spcBef>
                <a:spcPct val="0"/>
              </a:spcBef>
              <a:buFont typeface="Arial" pitchFamily="34" charset="0"/>
              <a:buChar char="•"/>
              <a:defRPr/>
            </a:pPr>
            <a:r>
              <a:rPr lang="en-US" altLang="en-US" dirty="0" smtClean="0"/>
              <a:t>½ cup of pasta is 1 serve</a:t>
            </a:r>
          </a:p>
          <a:p>
            <a:pPr marL="171450" indent="-171450" eaLnBrk="1" hangingPunct="1">
              <a:spcBef>
                <a:spcPct val="0"/>
              </a:spcBef>
              <a:buFont typeface="Arial" pitchFamily="34" charset="0"/>
              <a:buChar char="•"/>
              <a:defRPr/>
            </a:pPr>
            <a:endParaRPr lang="en-US" altLang="en-US" dirty="0" smtClean="0"/>
          </a:p>
          <a:p>
            <a:pPr marL="171450" indent="-171450" eaLnBrk="1" hangingPunct="1">
              <a:spcBef>
                <a:spcPct val="0"/>
              </a:spcBef>
              <a:buFont typeface="Arial" pitchFamily="34" charset="0"/>
              <a:buChar char="•"/>
              <a:defRPr/>
            </a:pPr>
            <a:r>
              <a:rPr lang="en-US" altLang="en-US" dirty="0" smtClean="0"/>
              <a:t>½ cup of cooked porridge is 1 serve</a:t>
            </a:r>
          </a:p>
          <a:p>
            <a:pPr eaLnBrk="1" hangingPunct="1">
              <a:spcBef>
                <a:spcPct val="0"/>
              </a:spcBef>
              <a:defRPr/>
            </a:pPr>
            <a:endParaRPr lang="en-US" altLang="en-US" dirty="0" smtClean="0"/>
          </a:p>
          <a:p>
            <a:pPr eaLnBrk="1" hangingPunct="1">
              <a:spcBef>
                <a:spcPct val="0"/>
              </a:spcBef>
              <a:defRPr/>
            </a:pPr>
            <a:r>
              <a:rPr lang="en-US" altLang="en-US" dirty="0" smtClean="0"/>
              <a:t>For example for someone aged 19-50</a:t>
            </a:r>
          </a:p>
          <a:p>
            <a:pPr marL="171450" indent="-171450" eaLnBrk="1" hangingPunct="1">
              <a:spcBef>
                <a:spcPct val="0"/>
              </a:spcBef>
              <a:buFont typeface="Arial" pitchFamily="34" charset="0"/>
              <a:buChar char="•"/>
              <a:defRPr/>
            </a:pPr>
            <a:r>
              <a:rPr lang="en-US" altLang="en-US" dirty="0" smtClean="0"/>
              <a:t>1 cup of cooked porridge for breakfast is 2 serves </a:t>
            </a:r>
          </a:p>
          <a:p>
            <a:pPr marL="171450" indent="-171450" eaLnBrk="1" hangingPunct="1">
              <a:spcBef>
                <a:spcPct val="0"/>
              </a:spcBef>
              <a:buFont typeface="Arial" pitchFamily="34" charset="0"/>
              <a:buChar char="•"/>
              <a:defRPr/>
            </a:pPr>
            <a:r>
              <a:rPr lang="en-US" altLang="en-US" dirty="0" smtClean="0"/>
              <a:t>A sandwich with 2 pieces of bread at lunch is 2 serves</a:t>
            </a:r>
          </a:p>
          <a:p>
            <a:pPr marL="171450" indent="-171450" eaLnBrk="1" hangingPunct="1">
              <a:spcBef>
                <a:spcPct val="0"/>
              </a:spcBef>
              <a:buFont typeface="Arial" pitchFamily="34" charset="0"/>
              <a:buChar char="•"/>
              <a:defRPr/>
            </a:pPr>
            <a:r>
              <a:rPr lang="en-US" altLang="en-US" dirty="0" smtClean="0"/>
              <a:t>1 cup of rice or pasta  at dinner which is 2 serves</a:t>
            </a:r>
          </a:p>
          <a:p>
            <a:pPr marL="628650" lvl="1" indent="-171450" eaLnBrk="1" hangingPunct="1">
              <a:spcBef>
                <a:spcPct val="0"/>
              </a:spcBef>
              <a:buFont typeface="Arial" pitchFamily="34" charset="0"/>
              <a:buChar char="•"/>
              <a:defRPr/>
            </a:pPr>
            <a:r>
              <a:rPr lang="en-US" altLang="en-US" dirty="0" smtClean="0"/>
              <a:t>Will meet you needs for grains for the day</a:t>
            </a:r>
          </a:p>
          <a:p>
            <a:pPr marL="628650" lvl="1" indent="-171450" eaLnBrk="1" hangingPunct="1">
              <a:spcBef>
                <a:spcPct val="0"/>
              </a:spcBef>
              <a:buFont typeface="Arial" pitchFamily="34" charset="0"/>
              <a:buChar char="•"/>
              <a:defRPr/>
            </a:pPr>
            <a:endParaRPr lang="en-US" altLang="en-US" dirty="0" smtClean="0"/>
          </a:p>
          <a:p>
            <a:pPr marL="628650" lvl="1" indent="-171450" eaLnBrk="1" hangingPunct="1">
              <a:spcBef>
                <a:spcPct val="0"/>
              </a:spcBef>
              <a:buFont typeface="Arial" pitchFamily="34" charset="0"/>
              <a:buChar char="•"/>
              <a:defRPr/>
            </a:pPr>
            <a:r>
              <a:rPr lang="en-US" altLang="en-US" dirty="0" smtClean="0"/>
              <a:t>If you fit into a different age group this might be too much for you.</a:t>
            </a:r>
          </a:p>
          <a:p>
            <a:pPr eaLnBrk="1" hangingPunct="1">
              <a:spcBef>
                <a:spcPct val="0"/>
              </a:spcBef>
              <a:defRPr/>
            </a:pP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BC47B3-5DCB-45A4-998D-7D17BFCADC64}" type="slidenum">
              <a:rPr lang="en-AU" altLang="en-US" smtClean="0"/>
              <a:pPr/>
              <a:t>7</a:t>
            </a:fld>
            <a:endParaRPr lang="en-A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AU" altLang="en-US" dirty="0" smtClean="0"/>
              <a:t>Next we have fruit and vegetables</a:t>
            </a:r>
          </a:p>
          <a:p>
            <a:pPr eaLnBrk="1" hangingPunct="1">
              <a:buFont typeface="Arial" pitchFamily="34" charset="0"/>
              <a:buNone/>
              <a:defRPr/>
            </a:pPr>
            <a:endParaRPr lang="en-AU" altLang="en-US" dirty="0" smtClean="0"/>
          </a:p>
          <a:p>
            <a:pPr eaLnBrk="1" hangingPunct="1">
              <a:buFont typeface="Arial" pitchFamily="34" charset="0"/>
              <a:buNone/>
              <a:defRPr/>
            </a:pPr>
            <a:r>
              <a:rPr lang="en-AU" altLang="en-US" dirty="0" smtClean="0"/>
              <a:t>Why are fruits and vegetables important for us?</a:t>
            </a:r>
          </a:p>
          <a:p>
            <a:pPr marL="171450" indent="-171450" eaLnBrk="1" hangingPunct="1">
              <a:buFont typeface="Arial" pitchFamily="34" charset="0"/>
              <a:buChar char="•"/>
              <a:defRPr/>
            </a:pPr>
            <a:r>
              <a:rPr lang="en-AU" altLang="en-US" dirty="0" smtClean="0"/>
              <a:t>Fibre</a:t>
            </a:r>
          </a:p>
          <a:p>
            <a:pPr marL="171450" indent="-171450" eaLnBrk="1" hangingPunct="1">
              <a:buFont typeface="Arial" pitchFamily="34" charset="0"/>
              <a:buChar char="•"/>
              <a:defRPr/>
            </a:pPr>
            <a:r>
              <a:rPr lang="en-AU" altLang="en-US" dirty="0" smtClean="0"/>
              <a:t>Vitamins</a:t>
            </a:r>
          </a:p>
          <a:p>
            <a:pPr marL="171450" indent="-171450" eaLnBrk="1" hangingPunct="1">
              <a:buFont typeface="Arial" pitchFamily="34" charset="0"/>
              <a:buChar char="•"/>
              <a:defRPr/>
            </a:pPr>
            <a:r>
              <a:rPr lang="en-AU" altLang="en-US" dirty="0" smtClean="0"/>
              <a:t>Minerals</a:t>
            </a:r>
          </a:p>
          <a:p>
            <a:pPr marL="171450" indent="-171450" eaLnBrk="1" hangingPunct="1">
              <a:buFont typeface="Arial" pitchFamily="34" charset="0"/>
              <a:buChar char="•"/>
              <a:defRPr/>
            </a:pPr>
            <a:endParaRPr lang="en-AU" altLang="en-US" dirty="0" smtClean="0"/>
          </a:p>
          <a:p>
            <a:pPr marL="171450" indent="-171450" eaLnBrk="1" hangingPunct="1">
              <a:buFont typeface="Arial" pitchFamily="34" charset="0"/>
              <a:buChar char="•"/>
              <a:defRPr/>
            </a:pPr>
            <a:r>
              <a:rPr lang="en-AU" altLang="en-US" dirty="0" smtClean="0"/>
              <a:t>Different coloured f/v have different vitamins and minerals, so we need to try and have a variety.</a:t>
            </a:r>
          </a:p>
          <a:p>
            <a:pPr eaLnBrk="1" hangingPunct="1">
              <a:defRPr/>
            </a:pPr>
            <a:endParaRPr lang="en-AU" altLang="en-US" dirty="0" smtClean="0"/>
          </a:p>
          <a:p>
            <a:pPr eaLnBrk="1" hangingPunct="1">
              <a:defRPr/>
            </a:pPr>
            <a:endParaRPr lang="en-AU" altLang="en-US" dirty="0" smtClean="0"/>
          </a:p>
          <a:p>
            <a:pPr eaLnBrk="1" hangingPunct="1">
              <a:defRPr/>
            </a:pPr>
            <a:r>
              <a:rPr lang="en-AU" altLang="en-US" dirty="0" smtClean="0"/>
              <a:t>http://cdn.fansided.com/wp-content/blogs.dir/306/files/2014/07/Depositphotos_650</a:t>
            </a:r>
          </a:p>
          <a:p>
            <a:pPr eaLnBrk="1" hangingPunct="1">
              <a:defRPr/>
            </a:pPr>
            <a:r>
              <a:rPr lang="en-AU" altLang="en-US" dirty="0" smtClean="0"/>
              <a:t>0963_XL.jpg</a:t>
            </a:r>
          </a:p>
          <a:p>
            <a:pPr eaLnBrk="1" hangingPunct="1">
              <a:defRPr/>
            </a:pPr>
            <a:endParaRPr lang="en-AU" altLang="en-US" dirty="0" smtClean="0"/>
          </a:p>
          <a:p>
            <a:pPr eaLnBrk="1" hangingPunct="1">
              <a:defRPr/>
            </a:pPr>
            <a:r>
              <a:rPr lang="en-AU" altLang="en-US" dirty="0" smtClean="0"/>
              <a:t>http://www.gajanayakafruits.com/images/baskets/Fruit-basket.jpg</a:t>
            </a:r>
          </a:p>
          <a:p>
            <a:pPr eaLnBrk="1" hangingPunct="1">
              <a:defRPr/>
            </a:pPr>
            <a:endParaRPr lang="en-AU" altLang="en-US" dirty="0" smtClean="0"/>
          </a:p>
          <a:p>
            <a:pPr eaLnBrk="1" hangingPunct="1">
              <a:defRPr/>
            </a:pPr>
            <a:r>
              <a:rPr lang="en-AU" altLang="en-US" dirty="0" smtClean="0"/>
              <a:t>Name some fruits and vegetable</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D03CAB-D84F-4D92-907E-394A1E72FC01}" type="slidenum">
              <a:rPr lang="en-AU" altLang="en-US" smtClean="0"/>
              <a:pPr/>
              <a:t>8</a:t>
            </a:fld>
            <a:endParaRPr lang="en-A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It doesn’t matter what age adults should aim to have 2 serves of fruit a day. </a:t>
            </a:r>
          </a:p>
          <a:p>
            <a:endParaRPr lang="en-AU" altLang="en-US" smtClean="0"/>
          </a:p>
          <a:p>
            <a:r>
              <a:rPr lang="en-AU" altLang="en-US" smtClean="0"/>
              <a:t>1 medium fruit, 1 cup of tinned fruit (in natural juices) and 2 small pieces of fruit are 1 serve.</a:t>
            </a:r>
          </a:p>
          <a:p>
            <a:endParaRPr lang="en-AU" altLang="en-US" smtClean="0"/>
          </a:p>
          <a:p>
            <a:r>
              <a:rPr lang="en-AU" altLang="en-US" smtClean="0"/>
              <a:t>What is an example of 2 serves of fruit?</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307324-4B3D-4761-90C8-446F3BC6E026}" type="slidenum">
              <a:rPr lang="en-AU" altLang="en-US" smtClean="0"/>
              <a:pPr/>
              <a:t>9</a:t>
            </a:fld>
            <a:endParaRPr lang="en-A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3627586095"/>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782901112"/>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88913"/>
            <a:ext cx="2058988" cy="59769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188913"/>
            <a:ext cx="6029325" cy="5976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39432827"/>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41463"/>
          <a:stretch>
            <a:fillRect/>
          </a:stretch>
        </p:blipFill>
        <p:spPr bwMode="auto">
          <a:xfrm>
            <a:off x="0" y="3525838"/>
            <a:ext cx="91440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b="10805"/>
          <a:stretch>
            <a:fillRect/>
          </a:stretch>
        </p:blipFill>
        <p:spPr bwMode="auto">
          <a:xfrm>
            <a:off x="7162800" y="5675313"/>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7162800" y="5516563"/>
            <a:ext cx="1828800" cy="12255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183299" name="Rectangle 3"/>
          <p:cNvSpPr>
            <a:spLocks noGrp="1" noChangeArrowheads="1"/>
          </p:cNvSpPr>
          <p:nvPr>
            <p:ph type="ctrTitle"/>
          </p:nvPr>
        </p:nvSpPr>
        <p:spPr>
          <a:xfrm>
            <a:off x="685800" y="457200"/>
            <a:ext cx="7772400" cy="1143000"/>
          </a:xfrm>
        </p:spPr>
        <p:txBody>
          <a:bodyPr/>
          <a:lstStyle>
            <a:lvl1pPr algn="ctr">
              <a:defRPr sz="3200"/>
            </a:lvl1pPr>
          </a:lstStyle>
          <a:p>
            <a:r>
              <a:rPr lang="en-US"/>
              <a:t>Click to edit Master title style</a:t>
            </a:r>
          </a:p>
        </p:txBody>
      </p:sp>
      <p:sp>
        <p:nvSpPr>
          <p:cNvPr id="183300" name="Rectangle 4"/>
          <p:cNvSpPr>
            <a:spLocks noGrp="1" noChangeArrowheads="1"/>
          </p:cNvSpPr>
          <p:nvPr>
            <p:ph type="subTitle" idx="1"/>
          </p:nvPr>
        </p:nvSpPr>
        <p:spPr>
          <a:xfrm>
            <a:off x="1371600" y="1752600"/>
            <a:ext cx="6400800" cy="1066800"/>
          </a:xfrm>
        </p:spPr>
        <p:txBody>
          <a:bodyPr/>
          <a:lstStyle>
            <a:lvl1pPr marL="0" indent="0" algn="ctr">
              <a:buFontTx/>
              <a:buNone/>
              <a:defRPr sz="2400">
                <a:solidFill>
                  <a:srgbClr val="5C594E"/>
                </a:solidFill>
              </a:defRPr>
            </a:lvl1pPr>
          </a:lstStyle>
          <a:p>
            <a:r>
              <a:rPr lang="en-US"/>
              <a:t>Click to edit Master subtitle style</a:t>
            </a:r>
          </a:p>
        </p:txBody>
      </p:sp>
    </p:spTree>
    <p:extLst>
      <p:ext uri="{BB962C8B-B14F-4D97-AF65-F5344CB8AC3E}">
        <p14:creationId xmlns:p14="http://schemas.microsoft.com/office/powerpoint/2010/main" val="1915410292"/>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995649091"/>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0200886"/>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418585009"/>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129271531"/>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270638765"/>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Tree>
    <p:extLst>
      <p:ext uri="{BB962C8B-B14F-4D97-AF65-F5344CB8AC3E}">
        <p14:creationId xmlns:p14="http://schemas.microsoft.com/office/powerpoint/2010/main" val="4168451639"/>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6757648"/>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727632867"/>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185494"/>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943861"/>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Vertical Title 1"/>
          <p:cNvSpPr>
            <a:spLocks noGrp="1"/>
          </p:cNvSpPr>
          <p:nvPr>
            <p:ph type="title" orient="vert"/>
          </p:nvPr>
        </p:nvSpPr>
        <p:spPr>
          <a:xfrm>
            <a:off x="6515100" y="304800"/>
            <a:ext cx="1943100" cy="4953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304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540543018"/>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Rectangle 4"/>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959533965"/>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5" name="Rectangle 4"/>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hart Placeholder 3"/>
          <p:cNvSpPr>
            <a:spLocks noGrp="1"/>
          </p:cNvSpPr>
          <p:nvPr>
            <p:ph type="chart" sz="half" idx="2"/>
          </p:nvPr>
        </p:nvSpPr>
        <p:spPr>
          <a:xfrm>
            <a:off x="4648200" y="1143000"/>
            <a:ext cx="3810000" cy="4114800"/>
          </a:xfrm>
        </p:spPr>
        <p:txBody>
          <a:bodyPr/>
          <a:lstStyle/>
          <a:p>
            <a:pPr lvl="0"/>
            <a:endParaRPr lang="en-AU" noProof="0" smtClean="0"/>
          </a:p>
        </p:txBody>
      </p:sp>
    </p:spTree>
    <p:extLst>
      <p:ext uri="{BB962C8B-B14F-4D97-AF65-F5344CB8AC3E}">
        <p14:creationId xmlns:p14="http://schemas.microsoft.com/office/powerpoint/2010/main" val="141930180"/>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6" name="Rectangle 5"/>
          <p:cNvSpPr/>
          <p:nvPr userDrawn="1"/>
        </p:nvSpPr>
        <p:spPr>
          <a:xfrm>
            <a:off x="8243888" y="5876925"/>
            <a:ext cx="900112" cy="504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AU"/>
          </a:p>
        </p:txBody>
      </p:sp>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143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276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586908957"/>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1627692"/>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68313" y="1916113"/>
            <a:ext cx="4038600" cy="4249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59313" y="1916113"/>
            <a:ext cx="4038600" cy="4249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084228387"/>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225599062"/>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549240330"/>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76665"/>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9393330"/>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3424721"/>
      </p:ext>
    </p:extLst>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58700"/>
            </a:gs>
            <a:gs pos="100000">
              <a:schemeClr val="folHlink"/>
            </a:gs>
          </a:gsLst>
          <a:lin ang="54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88913"/>
            <a:ext cx="67071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p>
        </p:txBody>
      </p:sp>
      <p:sp>
        <p:nvSpPr>
          <p:cNvPr id="1027" name="Rectangle 4"/>
          <p:cNvSpPr>
            <a:spLocks noGrp="1" noChangeArrowheads="1"/>
          </p:cNvSpPr>
          <p:nvPr>
            <p:ph type="body" idx="1"/>
          </p:nvPr>
        </p:nvSpPr>
        <p:spPr bwMode="auto">
          <a:xfrm>
            <a:off x="468313" y="1916113"/>
            <a:ext cx="82296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Tree>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mc:AlternateContent xmlns:mc="http://schemas.openxmlformats.org/markup-compatibility/2006" xmlns:p14="http://schemas.microsoft.com/office/powerpoint/2010/main">
    <mc:Choice Requires="p14">
      <p:transition p14:dur="10" advTm="40000"/>
    </mc:Choice>
    <mc:Fallback xmlns="">
      <p:transition advTm="40000"/>
    </mc:Fallback>
  </mc:AlternateContent>
  <p:hf hdr="0" ftr="0" dt="0"/>
  <p:txStyles>
    <p:titleStyle>
      <a:lvl1pPr algn="r" rtl="0" eaLnBrk="0" fontAlgn="base" hangingPunct="0">
        <a:spcBef>
          <a:spcPct val="0"/>
        </a:spcBef>
        <a:spcAft>
          <a:spcPct val="0"/>
        </a:spcAft>
        <a:defRPr sz="4400">
          <a:solidFill>
            <a:schemeClr val="bg1"/>
          </a:solidFill>
          <a:latin typeface="+mj-lt"/>
          <a:ea typeface="+mj-ea"/>
          <a:cs typeface="+mj-cs"/>
        </a:defRPr>
      </a:lvl1pPr>
      <a:lvl2pPr algn="r" rtl="0" eaLnBrk="0" fontAlgn="base" hangingPunct="0">
        <a:spcBef>
          <a:spcPct val="0"/>
        </a:spcBef>
        <a:spcAft>
          <a:spcPct val="0"/>
        </a:spcAft>
        <a:defRPr sz="4400">
          <a:solidFill>
            <a:schemeClr val="bg1"/>
          </a:solidFill>
          <a:latin typeface="Arial Rounded MT Bold" pitchFamily="34" charset="0"/>
        </a:defRPr>
      </a:lvl2pPr>
      <a:lvl3pPr algn="r" rtl="0" eaLnBrk="0" fontAlgn="base" hangingPunct="0">
        <a:spcBef>
          <a:spcPct val="0"/>
        </a:spcBef>
        <a:spcAft>
          <a:spcPct val="0"/>
        </a:spcAft>
        <a:defRPr sz="4400">
          <a:solidFill>
            <a:schemeClr val="bg1"/>
          </a:solidFill>
          <a:latin typeface="Arial Rounded MT Bold" pitchFamily="34" charset="0"/>
        </a:defRPr>
      </a:lvl3pPr>
      <a:lvl4pPr algn="r" rtl="0" eaLnBrk="0" fontAlgn="base" hangingPunct="0">
        <a:spcBef>
          <a:spcPct val="0"/>
        </a:spcBef>
        <a:spcAft>
          <a:spcPct val="0"/>
        </a:spcAft>
        <a:defRPr sz="4400">
          <a:solidFill>
            <a:schemeClr val="bg1"/>
          </a:solidFill>
          <a:latin typeface="Arial Rounded MT Bold" pitchFamily="34" charset="0"/>
        </a:defRPr>
      </a:lvl4pPr>
      <a:lvl5pPr algn="r" rtl="0" eaLnBrk="0" fontAlgn="base" hangingPunct="0">
        <a:spcBef>
          <a:spcPct val="0"/>
        </a:spcBef>
        <a:spcAft>
          <a:spcPct val="0"/>
        </a:spcAft>
        <a:defRPr sz="4400">
          <a:solidFill>
            <a:schemeClr val="bg1"/>
          </a:solidFill>
          <a:latin typeface="Arial Rounded MT Bold" pitchFamily="34" charset="0"/>
        </a:defRPr>
      </a:lvl5pPr>
      <a:lvl6pPr marL="457200" algn="r" rtl="0" fontAlgn="base">
        <a:spcBef>
          <a:spcPct val="0"/>
        </a:spcBef>
        <a:spcAft>
          <a:spcPct val="0"/>
        </a:spcAft>
        <a:defRPr sz="4400">
          <a:solidFill>
            <a:schemeClr val="bg1"/>
          </a:solidFill>
          <a:latin typeface="Arial Rounded MT Bold" pitchFamily="34" charset="0"/>
        </a:defRPr>
      </a:lvl6pPr>
      <a:lvl7pPr marL="914400" algn="r" rtl="0" fontAlgn="base">
        <a:spcBef>
          <a:spcPct val="0"/>
        </a:spcBef>
        <a:spcAft>
          <a:spcPct val="0"/>
        </a:spcAft>
        <a:defRPr sz="4400">
          <a:solidFill>
            <a:schemeClr val="bg1"/>
          </a:solidFill>
          <a:latin typeface="Arial Rounded MT Bold" pitchFamily="34" charset="0"/>
        </a:defRPr>
      </a:lvl7pPr>
      <a:lvl8pPr marL="1371600" algn="r" rtl="0" fontAlgn="base">
        <a:spcBef>
          <a:spcPct val="0"/>
        </a:spcBef>
        <a:spcAft>
          <a:spcPct val="0"/>
        </a:spcAft>
        <a:defRPr sz="4400">
          <a:solidFill>
            <a:schemeClr val="bg1"/>
          </a:solidFill>
          <a:latin typeface="Arial Rounded MT Bold" pitchFamily="34" charset="0"/>
        </a:defRPr>
      </a:lvl8pPr>
      <a:lvl9pPr marL="1828800" algn="r" rtl="0" fontAlgn="base">
        <a:spcBef>
          <a:spcPct val="0"/>
        </a:spcBef>
        <a:spcAft>
          <a:spcPct val="0"/>
        </a:spcAft>
        <a:defRPr sz="4400">
          <a:solidFill>
            <a:schemeClr val="bg1"/>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b="4161"/>
          <a:stretch>
            <a:fillRect/>
          </a:stretch>
        </p:blipFill>
        <p:spPr bwMode="auto">
          <a:xfrm>
            <a:off x="0" y="5688013"/>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685800" y="304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685800" y="1143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3" name="Picture 5"/>
          <p:cNvPicPr>
            <a:picLocks noChangeAspect="1" noChangeArrowheads="1"/>
          </p:cNvPicPr>
          <p:nvPr/>
        </p:nvPicPr>
        <p:blipFill>
          <a:blip r:embed="rId17">
            <a:extLst>
              <a:ext uri="{28A0092B-C50C-407E-A947-70E740481C1C}">
                <a14:useLocalDpi xmlns:a14="http://schemas.microsoft.com/office/drawing/2010/main" val="0"/>
              </a:ext>
            </a:extLst>
          </a:blip>
          <a:srcRect b="10805"/>
          <a:stretch>
            <a:fillRect/>
          </a:stretch>
        </p:blipFill>
        <p:spPr bwMode="auto">
          <a:xfrm>
            <a:off x="8229600" y="5900738"/>
            <a:ext cx="838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 id="2147484854" r:id="rId12"/>
    <p:sldLayoutId id="2147484855" r:id="rId13"/>
    <p:sldLayoutId id="2147484856" r:id="rId14"/>
  </p:sldLayoutIdLst>
  <mc:AlternateContent xmlns:mc="http://schemas.openxmlformats.org/markup-compatibility/2006" xmlns:p14="http://schemas.microsoft.com/office/powerpoint/2010/main">
    <mc:Choice Requires="p14">
      <p:transition p14:dur="10" advTm="40000"/>
    </mc:Choice>
    <mc:Fallback xmlns="">
      <p:transition advTm="40000"/>
    </mc:Fallback>
  </mc:AlternateContent>
  <p:hf hdr="0" ftr="0" dt="0"/>
  <p:txStyles>
    <p:title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5.jpe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5.jpe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5.jpe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5.jpe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5.jpeg"/><Relationship Id="rId5" Type="http://schemas.openxmlformats.org/officeDocument/2006/relationships/image" Target="../media/image21.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5.jpe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5.jpe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5.jpe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3.xml"/><Relationship Id="rId7" Type="http://schemas.openxmlformats.org/officeDocument/2006/relationships/image" Target="../media/image29.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8.jpeg"/><Relationship Id="rId11" Type="http://schemas.openxmlformats.org/officeDocument/2006/relationships/image" Target="../media/image6.png"/><Relationship Id="rId5" Type="http://schemas.openxmlformats.org/officeDocument/2006/relationships/image" Target="../media/image27.jpeg"/><Relationship Id="rId10" Type="http://schemas.openxmlformats.org/officeDocument/2006/relationships/image" Target="../media/image5.jpeg"/><Relationship Id="rId4" Type="http://schemas.openxmlformats.org/officeDocument/2006/relationships/notesSlide" Target="../notesSlides/notesSlide22.xml"/><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5.jpeg"/><Relationship Id="rId5" Type="http://schemas.openxmlformats.org/officeDocument/2006/relationships/image" Target="../media/image3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5.jpe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5.jpeg"/><Relationship Id="rId5" Type="http://schemas.openxmlformats.org/officeDocument/2006/relationships/image" Target="../media/image3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3.xml"/><Relationship Id="rId7" Type="http://schemas.openxmlformats.org/officeDocument/2006/relationships/image" Target="../media/image38.jpe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3.xml"/><Relationship Id="rId7" Type="http://schemas.openxmlformats.org/officeDocument/2006/relationships/image" Target="../media/image41.jpe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jpeg"/><Relationship Id="rId2" Type="http://schemas.openxmlformats.org/officeDocument/2006/relationships/audio" Target="file:///\\bhisilon-cifs.swarh.net\DepartmentData\Healthy%20Communities\PROGRAMS,%20PROJECTS,%20INITIATIVES\Community%20Kitchens\Implementation\Facilitator%20Training\Website%20presentations%20and%20audio%20notes\Nutrition%20workshop\HE%2031.wma" TargetMode="External"/><Relationship Id="rId1" Type="http://schemas.microsoft.com/office/2007/relationships/media" Target="file:///\\bhisilon-cifs.swarh.net\DepartmentData\Healthy%20Communities\PROGRAMS,%20PROJECTS,%20INITIATIVES\Community%20Kitchens\Implementation\Facilitator%20Training\Website%20presentations%20and%20audio%20notes\Nutrition%20workshop\HE%2031.wma" TargetMode="Externa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5.jpe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3.xml"/><Relationship Id="rId7" Type="http://schemas.openxmlformats.org/officeDocument/2006/relationships/image" Target="../media/image46.jpe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30.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5.jpeg"/><Relationship Id="rId5" Type="http://schemas.openxmlformats.org/officeDocument/2006/relationships/image" Target="../media/image4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5.jpeg"/><Relationship Id="rId5" Type="http://schemas.openxmlformats.org/officeDocument/2006/relationships/image" Target="../media/image4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3.xml"/><Relationship Id="rId7" Type="http://schemas.openxmlformats.org/officeDocument/2006/relationships/hyperlink" Target="mailto:healthycommunities@barwonhealth.org.au" TargetMode="Externa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hyperlink" Target="https://redcap.barwonhealth.org.au/redcap/surveys/?s=H9A8NDT9TF" TargetMode="External"/><Relationship Id="rId5" Type="http://schemas.openxmlformats.org/officeDocument/2006/relationships/image" Target="../media/image5.jpeg"/><Relationship Id="rId4" Type="http://schemas.openxmlformats.org/officeDocument/2006/relationships/image" Target="../media/image55.jpe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http://www.heartfoundation.org.au/SiteCollectionDocuments/Recipe-Guidelines.pdf"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hyperlink" Target="http://www.bakeridi.edu.au/Assets/Files/Making%20Healthy%20Meals%20(2012).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5.jpe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image" Target="../media/image5.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5.jpe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19250" y="1052513"/>
            <a:ext cx="6115050" cy="1346200"/>
          </a:xfrm>
        </p:spPr>
        <p:txBody>
          <a:bodyPr/>
          <a:lstStyle/>
          <a:p>
            <a:pPr eaLnBrk="1" hangingPunct="1"/>
            <a:r>
              <a:rPr lang="en-AU" altLang="en-US" sz="5000" smtClean="0"/>
              <a:t>Nutrition Workshop</a:t>
            </a:r>
          </a:p>
        </p:txBody>
      </p:sp>
      <p:sp>
        <p:nvSpPr>
          <p:cNvPr id="19459" name="Rectangle 3"/>
          <p:cNvSpPr>
            <a:spLocks noGrp="1" noChangeArrowheads="1"/>
          </p:cNvSpPr>
          <p:nvPr>
            <p:ph type="subTitle" idx="1"/>
          </p:nvPr>
        </p:nvSpPr>
        <p:spPr>
          <a:xfrm>
            <a:off x="7812088" y="5516563"/>
            <a:ext cx="1079500" cy="1008062"/>
          </a:xfrm>
        </p:spPr>
        <p:txBody>
          <a:bodyPr/>
          <a:lstStyle/>
          <a:p>
            <a:pPr eaLnBrk="1" hangingPunct="1"/>
            <a:endParaRPr lang="en-AU" altLang="en-US" smtClean="0"/>
          </a:p>
          <a:p>
            <a:pPr eaLnBrk="1" hangingPunct="1"/>
            <a:endParaRPr lang="en-AU" altLang="en-US" smtClean="0"/>
          </a:p>
        </p:txBody>
      </p:sp>
      <p:pic>
        <p:nvPicPr>
          <p:cNvPr id="194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13313" y="4652963"/>
            <a:ext cx="3505200" cy="369887"/>
          </a:xfrm>
          <a:prstGeom prst="rect">
            <a:avLst/>
          </a:prstGeom>
          <a:noFill/>
        </p:spPr>
        <p:txBody>
          <a:bodyPr>
            <a:spAutoFit/>
          </a:bodyPr>
          <a:lstStyle/>
          <a:p>
            <a:pPr>
              <a:defRPr/>
            </a:pPr>
            <a:r>
              <a:rPr lang="en-AU" dirty="0">
                <a:latin typeface="+mj-lt"/>
              </a:rPr>
              <a:t>www.communitykitchens.org.au</a:t>
            </a:r>
          </a:p>
        </p:txBody>
      </p:sp>
      <p:pic>
        <p:nvPicPr>
          <p:cNvPr id="4" name="H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1960" y="27089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95288" y="304800"/>
            <a:ext cx="8353425" cy="1036638"/>
          </a:xfrm>
          <a:prstGeom prst="rect">
            <a:avLst/>
          </a:prstGeom>
        </p:spPr>
        <p:txBody>
          <a:bodyP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a:defRPr/>
            </a:pPr>
            <a:r>
              <a:rPr lang="en-AU" altLang="en-US" sz="3200" kern="0" dirty="0" smtClean="0"/>
              <a:t>Recommendations: </a:t>
            </a:r>
            <a:br>
              <a:rPr lang="en-AU" altLang="en-US" sz="3200" kern="0" dirty="0" smtClean="0"/>
            </a:br>
            <a:r>
              <a:rPr lang="en-AU" altLang="en-US" sz="3200" kern="0" dirty="0" smtClean="0"/>
              <a:t>Vegetables</a:t>
            </a:r>
          </a:p>
        </p:txBody>
      </p:sp>
      <p:graphicFrame>
        <p:nvGraphicFramePr>
          <p:cNvPr id="6" name="Table 5"/>
          <p:cNvGraphicFramePr>
            <a:graphicFrameLocks noGrp="1"/>
          </p:cNvGraphicFramePr>
          <p:nvPr/>
        </p:nvGraphicFramePr>
        <p:xfrm>
          <a:off x="1103313" y="2132013"/>
          <a:ext cx="6696076" cy="1512888"/>
        </p:xfrm>
        <a:graphic>
          <a:graphicData uri="http://schemas.openxmlformats.org/drawingml/2006/table">
            <a:tbl>
              <a:tblPr firstRow="1" bandRow="1">
                <a:tableStyleId>{FABFCF23-3B69-468F-B69F-88F6DE6A72F2}</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504296">
                <a:tc>
                  <a:txBody>
                    <a:bodyPr/>
                    <a:lstStyle/>
                    <a:p>
                      <a:endParaRPr lang="en-AU" sz="1800" dirty="0"/>
                    </a:p>
                  </a:txBody>
                  <a:tcPr marL="91431" marR="91431" marT="45742" marB="45742"/>
                </a:tc>
                <a:tc>
                  <a:txBody>
                    <a:bodyPr/>
                    <a:lstStyle/>
                    <a:p>
                      <a:r>
                        <a:rPr lang="en-AU" sz="1800" dirty="0" smtClean="0"/>
                        <a:t>19-50 years</a:t>
                      </a:r>
                      <a:endParaRPr lang="en-AU" sz="1800" dirty="0"/>
                    </a:p>
                  </a:txBody>
                  <a:tcPr marL="91431" marR="91431" marT="45742" marB="45742"/>
                </a:tc>
                <a:tc>
                  <a:txBody>
                    <a:bodyPr/>
                    <a:lstStyle/>
                    <a:p>
                      <a:r>
                        <a:rPr lang="en-AU" sz="1800" dirty="0" smtClean="0"/>
                        <a:t>51-70 years</a:t>
                      </a:r>
                      <a:endParaRPr lang="en-AU" sz="1800" dirty="0"/>
                    </a:p>
                  </a:txBody>
                  <a:tcPr marL="91431" marR="91431" marT="45742" marB="45742"/>
                </a:tc>
                <a:tc>
                  <a:txBody>
                    <a:bodyPr/>
                    <a:lstStyle/>
                    <a:p>
                      <a:r>
                        <a:rPr lang="en-AU" sz="1800" dirty="0" smtClean="0"/>
                        <a:t>70+ years</a:t>
                      </a:r>
                      <a:endParaRPr lang="en-AU" sz="1800" dirty="0"/>
                    </a:p>
                  </a:txBody>
                  <a:tcPr marL="91431" marR="91431" marT="45742" marB="45742"/>
                </a:tc>
                <a:extLst>
                  <a:ext uri="{0D108BD9-81ED-4DB2-BD59-A6C34878D82A}">
                    <a16:rowId xmlns:a16="http://schemas.microsoft.com/office/drawing/2014/main" val="10000"/>
                  </a:ext>
                </a:extLst>
              </a:tr>
              <a:tr h="504296">
                <a:tc>
                  <a:txBody>
                    <a:bodyPr/>
                    <a:lstStyle/>
                    <a:p>
                      <a:r>
                        <a:rPr lang="en-AU" sz="1800" dirty="0" smtClean="0"/>
                        <a:t>Men</a:t>
                      </a:r>
                      <a:endParaRPr lang="en-AU" sz="1800" dirty="0"/>
                    </a:p>
                  </a:txBody>
                  <a:tcPr marL="91431" marR="91431" marT="45742" marB="45742"/>
                </a:tc>
                <a:tc>
                  <a:txBody>
                    <a:bodyPr/>
                    <a:lstStyle/>
                    <a:p>
                      <a:r>
                        <a:rPr lang="en-AU" sz="1800" dirty="0" smtClean="0"/>
                        <a:t>6</a:t>
                      </a:r>
                      <a:endParaRPr lang="en-AU" sz="1800" dirty="0"/>
                    </a:p>
                  </a:txBody>
                  <a:tcPr marL="91431" marR="91431" marT="45742" marB="45742"/>
                </a:tc>
                <a:tc>
                  <a:txBody>
                    <a:bodyPr/>
                    <a:lstStyle/>
                    <a:p>
                      <a:r>
                        <a:rPr lang="en-AU" sz="1800" dirty="0" smtClean="0"/>
                        <a:t>5 ½</a:t>
                      </a:r>
                      <a:endParaRPr lang="en-AU" sz="1800" dirty="0"/>
                    </a:p>
                  </a:txBody>
                  <a:tcPr marL="91431" marR="91431" marT="45742" marB="45742"/>
                </a:tc>
                <a:tc>
                  <a:txBody>
                    <a:bodyPr/>
                    <a:lstStyle/>
                    <a:p>
                      <a:r>
                        <a:rPr lang="en-AU" sz="1800" dirty="0" smtClean="0"/>
                        <a:t>5</a:t>
                      </a:r>
                      <a:endParaRPr lang="en-AU" sz="1800" dirty="0"/>
                    </a:p>
                  </a:txBody>
                  <a:tcPr marL="91431" marR="91431" marT="45742" marB="45742"/>
                </a:tc>
                <a:extLst>
                  <a:ext uri="{0D108BD9-81ED-4DB2-BD59-A6C34878D82A}">
                    <a16:rowId xmlns:a16="http://schemas.microsoft.com/office/drawing/2014/main" val="10001"/>
                  </a:ext>
                </a:extLst>
              </a:tr>
              <a:tr h="504296">
                <a:tc>
                  <a:txBody>
                    <a:bodyPr/>
                    <a:lstStyle/>
                    <a:p>
                      <a:r>
                        <a:rPr lang="en-AU" sz="1800" dirty="0" smtClean="0"/>
                        <a:t>Women</a:t>
                      </a:r>
                      <a:endParaRPr lang="en-AU" sz="1800" dirty="0"/>
                    </a:p>
                  </a:txBody>
                  <a:tcPr marL="91431" marR="91431" marT="45742" marB="45742"/>
                </a:tc>
                <a:tc>
                  <a:txBody>
                    <a:bodyPr/>
                    <a:lstStyle/>
                    <a:p>
                      <a:r>
                        <a:rPr lang="en-AU" sz="1800" dirty="0" smtClean="0"/>
                        <a:t>5</a:t>
                      </a:r>
                      <a:endParaRPr lang="en-AU" sz="1800" dirty="0"/>
                    </a:p>
                  </a:txBody>
                  <a:tcPr marL="91431" marR="91431" marT="45742" marB="45742"/>
                </a:tc>
                <a:tc>
                  <a:txBody>
                    <a:bodyPr/>
                    <a:lstStyle/>
                    <a:p>
                      <a:r>
                        <a:rPr lang="en-AU" sz="1800" dirty="0" smtClean="0"/>
                        <a:t>5</a:t>
                      </a:r>
                      <a:endParaRPr lang="en-AU" sz="1800" dirty="0"/>
                    </a:p>
                  </a:txBody>
                  <a:tcPr marL="91431" marR="91431" marT="45742" marB="45742"/>
                </a:tc>
                <a:tc>
                  <a:txBody>
                    <a:bodyPr/>
                    <a:lstStyle/>
                    <a:p>
                      <a:r>
                        <a:rPr lang="en-AU" sz="1800" dirty="0" smtClean="0"/>
                        <a:t>5</a:t>
                      </a:r>
                      <a:endParaRPr lang="en-AU" sz="1800" dirty="0"/>
                    </a:p>
                  </a:txBody>
                  <a:tcPr marL="91431" marR="91431" marT="45742" marB="45742"/>
                </a:tc>
                <a:extLst>
                  <a:ext uri="{0D108BD9-81ED-4DB2-BD59-A6C34878D82A}">
                    <a16:rowId xmlns:a16="http://schemas.microsoft.com/office/drawing/2014/main" val="10002"/>
                  </a:ext>
                </a:extLst>
              </a:tr>
            </a:tbl>
          </a:graphicData>
        </a:graphic>
      </p:graphicFrame>
      <p:sp>
        <p:nvSpPr>
          <p:cNvPr id="37910" name="Rectangle 6"/>
          <p:cNvSpPr>
            <a:spLocks noChangeArrowheads="1"/>
          </p:cNvSpPr>
          <p:nvPr/>
        </p:nvSpPr>
        <p:spPr bwMode="auto">
          <a:xfrm>
            <a:off x="576263" y="1590675"/>
            <a:ext cx="20875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Serves per day</a:t>
            </a:r>
          </a:p>
        </p:txBody>
      </p:sp>
      <p:sp>
        <p:nvSpPr>
          <p:cNvPr id="37911" name="Rectangle 8"/>
          <p:cNvSpPr>
            <a:spLocks noChangeArrowheads="1"/>
          </p:cNvSpPr>
          <p:nvPr/>
        </p:nvSpPr>
        <p:spPr bwMode="auto">
          <a:xfrm>
            <a:off x="576263" y="3784600"/>
            <a:ext cx="2087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1 serve is: </a:t>
            </a:r>
          </a:p>
        </p:txBody>
      </p:sp>
      <p:pic>
        <p:nvPicPr>
          <p:cNvPr id="37912" name="Picture 2"/>
          <p:cNvPicPr>
            <a:picLocks noChangeAspect="1"/>
          </p:cNvPicPr>
          <p:nvPr/>
        </p:nvPicPr>
        <p:blipFill>
          <a:blip r:embed="rId5">
            <a:extLst>
              <a:ext uri="{28A0092B-C50C-407E-A947-70E740481C1C}">
                <a14:useLocalDpi xmlns:a14="http://schemas.microsoft.com/office/drawing/2010/main" val="0"/>
              </a:ext>
            </a:extLst>
          </a:blip>
          <a:srcRect l="5727" t="39172" r="10706" b="32281"/>
          <a:stretch>
            <a:fillRect/>
          </a:stretch>
        </p:blipFill>
        <p:spPr bwMode="auto">
          <a:xfrm>
            <a:off x="576263" y="4292600"/>
            <a:ext cx="7993062"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11 d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6176" y="3752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8000"/>
    </mc:Choice>
    <mc:Fallback xmlns="">
      <p:transition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11188" y="260350"/>
            <a:ext cx="7993062" cy="1368425"/>
          </a:xfrm>
        </p:spPr>
        <p:txBody>
          <a:bodyPr/>
          <a:lstStyle/>
          <a:p>
            <a:pPr algn="ctr" eaLnBrk="1" hangingPunct="1"/>
            <a:r>
              <a:rPr lang="en-AU" altLang="en-US" sz="3200" smtClean="0"/>
              <a:t>Dairy and Alternatives</a:t>
            </a:r>
          </a:p>
        </p:txBody>
      </p:sp>
      <p:sp>
        <p:nvSpPr>
          <p:cNvPr id="166915" name="Rectangle 3"/>
          <p:cNvSpPr>
            <a:spLocks noGrp="1" noChangeArrowheads="1"/>
          </p:cNvSpPr>
          <p:nvPr>
            <p:ph type="body" sz="half" idx="1"/>
          </p:nvPr>
        </p:nvSpPr>
        <p:spPr>
          <a:xfrm>
            <a:off x="468313" y="1711325"/>
            <a:ext cx="4679950" cy="3589338"/>
          </a:xfrm>
        </p:spPr>
        <p:txBody>
          <a:bodyPr/>
          <a:lstStyle/>
          <a:p>
            <a:pPr eaLnBrk="1" hangingPunct="1">
              <a:lnSpc>
                <a:spcPct val="90000"/>
              </a:lnSpc>
              <a:defRPr/>
            </a:pPr>
            <a:r>
              <a:rPr lang="en-AU" sz="2600" dirty="0" smtClean="0"/>
              <a:t>Milk, yoghurt, cheese, custard or calcium-fortified soy alternatives.</a:t>
            </a:r>
          </a:p>
          <a:p>
            <a:pPr eaLnBrk="1" hangingPunct="1">
              <a:lnSpc>
                <a:spcPct val="90000"/>
              </a:lnSpc>
              <a:defRPr/>
            </a:pPr>
            <a:endParaRPr lang="en-AU" sz="2600" dirty="0" smtClean="0"/>
          </a:p>
          <a:p>
            <a:pPr eaLnBrk="1" hangingPunct="1">
              <a:lnSpc>
                <a:spcPct val="90000"/>
              </a:lnSpc>
              <a:defRPr/>
            </a:pPr>
            <a:r>
              <a:rPr lang="en-AU" sz="2600" dirty="0"/>
              <a:t>Full of </a:t>
            </a:r>
            <a:r>
              <a:rPr lang="en-AU" sz="2600" b="1" dirty="0">
                <a:solidFill>
                  <a:srgbClr val="945780"/>
                </a:solidFill>
                <a:effectLst>
                  <a:outerShdw blurRad="38100" dist="38100" dir="2700000" algn="tl">
                    <a:srgbClr val="C0C0C0"/>
                  </a:outerShdw>
                </a:effectLst>
              </a:rPr>
              <a:t>protein</a:t>
            </a:r>
            <a:r>
              <a:rPr lang="en-AU" sz="2600" dirty="0"/>
              <a:t> and </a:t>
            </a:r>
            <a:r>
              <a:rPr lang="en-AU" sz="2600" b="1" dirty="0">
                <a:solidFill>
                  <a:srgbClr val="A0A0C2"/>
                </a:solidFill>
                <a:effectLst>
                  <a:outerShdw blurRad="38100" dist="38100" dir="2700000" algn="tl">
                    <a:srgbClr val="C0C0C0"/>
                  </a:outerShdw>
                </a:effectLst>
              </a:rPr>
              <a:t>calcium</a:t>
            </a:r>
            <a:endParaRPr lang="en-AU" sz="2600" dirty="0"/>
          </a:p>
          <a:p>
            <a:pPr eaLnBrk="1" hangingPunct="1">
              <a:lnSpc>
                <a:spcPct val="90000"/>
              </a:lnSpc>
              <a:defRPr/>
            </a:pPr>
            <a:endParaRPr lang="en-AU" sz="2600" dirty="0" smtClean="0"/>
          </a:p>
          <a:p>
            <a:pPr eaLnBrk="1" hangingPunct="1">
              <a:lnSpc>
                <a:spcPct val="90000"/>
              </a:lnSpc>
              <a:defRPr/>
            </a:pPr>
            <a:r>
              <a:rPr lang="en-AU" sz="2600" dirty="0" smtClean="0"/>
              <a:t>Help repair and make healthy bones and teeth</a:t>
            </a:r>
          </a:p>
          <a:p>
            <a:pPr eaLnBrk="1" hangingPunct="1">
              <a:lnSpc>
                <a:spcPct val="90000"/>
              </a:lnSpc>
              <a:defRPr/>
            </a:pPr>
            <a:endParaRPr lang="en-AU" sz="2600" dirty="0" smtClean="0"/>
          </a:p>
          <a:p>
            <a:pPr eaLnBrk="1" hangingPunct="1">
              <a:lnSpc>
                <a:spcPct val="90000"/>
              </a:lnSpc>
              <a:defRPr/>
            </a:pPr>
            <a:r>
              <a:rPr lang="en-AU" sz="2600" dirty="0" smtClean="0"/>
              <a:t>Choose </a:t>
            </a:r>
            <a:r>
              <a:rPr lang="en-AU" sz="3200" b="1" u="sng" dirty="0" smtClean="0">
                <a:solidFill>
                  <a:srgbClr val="F78D31"/>
                </a:solidFill>
                <a:effectLst>
                  <a:outerShdw blurRad="38100" dist="38100" dir="2700000" algn="tl">
                    <a:srgbClr val="C0C0C0"/>
                  </a:outerShdw>
                </a:effectLst>
              </a:rPr>
              <a:t>low fat</a:t>
            </a:r>
            <a:r>
              <a:rPr lang="en-AU" sz="2600" dirty="0" smtClean="0"/>
              <a:t> versions</a:t>
            </a:r>
          </a:p>
        </p:txBody>
      </p:sp>
      <p:pic>
        <p:nvPicPr>
          <p:cNvPr id="32772" name="Picture 2"/>
          <p:cNvPicPr>
            <a:picLocks noChangeAspect="1"/>
          </p:cNvPicPr>
          <p:nvPr/>
        </p:nvPicPr>
        <p:blipFill>
          <a:blip r:embed="rId5"/>
          <a:srcRect/>
          <a:stretch>
            <a:fillRect/>
          </a:stretch>
        </p:blipFill>
        <p:spPr bwMode="auto">
          <a:xfrm>
            <a:off x="5508625" y="2133600"/>
            <a:ext cx="2638425"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304" y="77934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95288" y="304800"/>
            <a:ext cx="8353425" cy="1036638"/>
          </a:xfrm>
          <a:prstGeom prst="rect">
            <a:avLst/>
          </a:prstGeom>
        </p:spPr>
        <p:txBody>
          <a:bodyP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a:defRPr/>
            </a:pPr>
            <a:r>
              <a:rPr lang="en-AU" altLang="en-US" sz="3200" kern="0" dirty="0" smtClean="0"/>
              <a:t>Recommendations: </a:t>
            </a:r>
            <a:br>
              <a:rPr lang="en-AU" altLang="en-US" sz="3200" kern="0" dirty="0" smtClean="0"/>
            </a:br>
            <a:r>
              <a:rPr lang="en-AU" altLang="en-US" sz="3200" dirty="0" smtClean="0"/>
              <a:t>Milk, yoghurt, cheese</a:t>
            </a:r>
          </a:p>
          <a:p>
            <a:pPr>
              <a:defRPr/>
            </a:pPr>
            <a:endParaRPr lang="en-AU" altLang="en-US" sz="3200" kern="0" dirty="0" smtClean="0"/>
          </a:p>
        </p:txBody>
      </p:sp>
      <p:graphicFrame>
        <p:nvGraphicFramePr>
          <p:cNvPr id="6" name="Table 5"/>
          <p:cNvGraphicFramePr>
            <a:graphicFrameLocks noGrp="1"/>
          </p:cNvGraphicFramePr>
          <p:nvPr/>
        </p:nvGraphicFramePr>
        <p:xfrm>
          <a:off x="1103313" y="2132013"/>
          <a:ext cx="6696076" cy="1512888"/>
        </p:xfrm>
        <a:graphic>
          <a:graphicData uri="http://schemas.openxmlformats.org/drawingml/2006/table">
            <a:tbl>
              <a:tblPr firstRow="1" bandRow="1">
                <a:tableStyleId>{FABFCF23-3B69-468F-B69F-88F6DE6A72F2}</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504296">
                <a:tc>
                  <a:txBody>
                    <a:bodyPr/>
                    <a:lstStyle/>
                    <a:p>
                      <a:endParaRPr lang="en-AU" sz="1800" dirty="0"/>
                    </a:p>
                  </a:txBody>
                  <a:tcPr marL="91431" marR="91431" marT="45742" marB="45742"/>
                </a:tc>
                <a:tc>
                  <a:txBody>
                    <a:bodyPr/>
                    <a:lstStyle/>
                    <a:p>
                      <a:r>
                        <a:rPr lang="en-AU" sz="1800" dirty="0" smtClean="0"/>
                        <a:t>19-50 years</a:t>
                      </a:r>
                      <a:endParaRPr lang="en-AU" sz="1800" dirty="0"/>
                    </a:p>
                  </a:txBody>
                  <a:tcPr marL="91431" marR="91431" marT="45742" marB="45742"/>
                </a:tc>
                <a:tc>
                  <a:txBody>
                    <a:bodyPr/>
                    <a:lstStyle/>
                    <a:p>
                      <a:r>
                        <a:rPr lang="en-AU" sz="1800" dirty="0" smtClean="0"/>
                        <a:t>51-70 years</a:t>
                      </a:r>
                      <a:endParaRPr lang="en-AU" sz="1800" dirty="0"/>
                    </a:p>
                  </a:txBody>
                  <a:tcPr marL="91431" marR="91431" marT="45742" marB="45742"/>
                </a:tc>
                <a:tc>
                  <a:txBody>
                    <a:bodyPr/>
                    <a:lstStyle/>
                    <a:p>
                      <a:r>
                        <a:rPr lang="en-AU" sz="1800" dirty="0" smtClean="0"/>
                        <a:t>70+ years</a:t>
                      </a:r>
                      <a:endParaRPr lang="en-AU" sz="1800" dirty="0"/>
                    </a:p>
                  </a:txBody>
                  <a:tcPr marL="91431" marR="91431" marT="45742" marB="45742"/>
                </a:tc>
                <a:extLst>
                  <a:ext uri="{0D108BD9-81ED-4DB2-BD59-A6C34878D82A}">
                    <a16:rowId xmlns:a16="http://schemas.microsoft.com/office/drawing/2014/main" val="10000"/>
                  </a:ext>
                </a:extLst>
              </a:tr>
              <a:tr h="504296">
                <a:tc>
                  <a:txBody>
                    <a:bodyPr/>
                    <a:lstStyle/>
                    <a:p>
                      <a:r>
                        <a:rPr lang="en-AU" sz="1800" dirty="0" smtClean="0"/>
                        <a:t>Men</a:t>
                      </a:r>
                      <a:endParaRPr lang="en-AU" sz="1800" dirty="0"/>
                    </a:p>
                  </a:txBody>
                  <a:tcPr marL="91431" marR="91431" marT="45742" marB="45742"/>
                </a:tc>
                <a:tc>
                  <a:txBody>
                    <a:bodyPr/>
                    <a:lstStyle/>
                    <a:p>
                      <a:r>
                        <a:rPr lang="en-AU" sz="1800" dirty="0" smtClean="0"/>
                        <a:t>2</a:t>
                      </a:r>
                      <a:r>
                        <a:rPr lang="en-AU" sz="1800" baseline="0" dirty="0" smtClean="0"/>
                        <a:t> ½ </a:t>
                      </a:r>
                      <a:endParaRPr lang="en-AU" sz="1800" dirty="0"/>
                    </a:p>
                  </a:txBody>
                  <a:tcPr marL="91431" marR="91431" marT="45742" marB="45742"/>
                </a:tc>
                <a:tc>
                  <a:txBody>
                    <a:bodyPr/>
                    <a:lstStyle/>
                    <a:p>
                      <a:r>
                        <a:rPr lang="en-AU" sz="1800" dirty="0" smtClean="0"/>
                        <a:t>2</a:t>
                      </a:r>
                      <a:r>
                        <a:rPr lang="en-AU" sz="1800" baseline="0" dirty="0" smtClean="0"/>
                        <a:t> ½ </a:t>
                      </a:r>
                      <a:endParaRPr lang="en-AU" sz="1800" dirty="0"/>
                    </a:p>
                  </a:txBody>
                  <a:tcPr marL="91431" marR="91431" marT="45742" marB="45742"/>
                </a:tc>
                <a:tc>
                  <a:txBody>
                    <a:bodyPr/>
                    <a:lstStyle/>
                    <a:p>
                      <a:r>
                        <a:rPr lang="en-AU" sz="1800" baseline="0" dirty="0" smtClean="0"/>
                        <a:t>3 ½ </a:t>
                      </a:r>
                      <a:endParaRPr lang="en-AU" sz="1800" dirty="0"/>
                    </a:p>
                  </a:txBody>
                  <a:tcPr marL="91431" marR="91431" marT="45742" marB="45742"/>
                </a:tc>
                <a:extLst>
                  <a:ext uri="{0D108BD9-81ED-4DB2-BD59-A6C34878D82A}">
                    <a16:rowId xmlns:a16="http://schemas.microsoft.com/office/drawing/2014/main" val="10001"/>
                  </a:ext>
                </a:extLst>
              </a:tr>
              <a:tr h="504296">
                <a:tc>
                  <a:txBody>
                    <a:bodyPr/>
                    <a:lstStyle/>
                    <a:p>
                      <a:r>
                        <a:rPr lang="en-AU" sz="1800" dirty="0" smtClean="0"/>
                        <a:t>Women</a:t>
                      </a:r>
                      <a:endParaRPr lang="en-AU" sz="1800" dirty="0"/>
                    </a:p>
                  </a:txBody>
                  <a:tcPr marL="91431" marR="91431" marT="45742" marB="45742"/>
                </a:tc>
                <a:tc>
                  <a:txBody>
                    <a:bodyPr/>
                    <a:lstStyle/>
                    <a:p>
                      <a:r>
                        <a:rPr lang="en-AU" sz="1800" dirty="0" smtClean="0"/>
                        <a:t>2</a:t>
                      </a:r>
                      <a:r>
                        <a:rPr lang="en-AU" sz="1800" baseline="0" dirty="0" smtClean="0"/>
                        <a:t> ½ </a:t>
                      </a:r>
                      <a:endParaRPr lang="en-AU" sz="1800" dirty="0"/>
                    </a:p>
                  </a:txBody>
                  <a:tcPr marL="91431" marR="91431" marT="45742" marB="45742"/>
                </a:tc>
                <a:tc>
                  <a:txBody>
                    <a:bodyPr/>
                    <a:lstStyle/>
                    <a:p>
                      <a:r>
                        <a:rPr lang="en-AU" sz="1800" dirty="0" smtClean="0"/>
                        <a:t>4</a:t>
                      </a:r>
                      <a:endParaRPr lang="en-AU" sz="1800" dirty="0"/>
                    </a:p>
                  </a:txBody>
                  <a:tcPr marL="91431" marR="91431" marT="45742" marB="45742"/>
                </a:tc>
                <a:tc>
                  <a:txBody>
                    <a:bodyPr/>
                    <a:lstStyle/>
                    <a:p>
                      <a:r>
                        <a:rPr lang="en-AU" sz="1800" dirty="0" smtClean="0"/>
                        <a:t>4</a:t>
                      </a:r>
                      <a:endParaRPr lang="en-AU" sz="1800" dirty="0"/>
                    </a:p>
                  </a:txBody>
                  <a:tcPr marL="91431" marR="91431" marT="45742" marB="45742"/>
                </a:tc>
                <a:extLst>
                  <a:ext uri="{0D108BD9-81ED-4DB2-BD59-A6C34878D82A}">
                    <a16:rowId xmlns:a16="http://schemas.microsoft.com/office/drawing/2014/main" val="10002"/>
                  </a:ext>
                </a:extLst>
              </a:tr>
            </a:tbl>
          </a:graphicData>
        </a:graphic>
      </p:graphicFrame>
      <p:sp>
        <p:nvSpPr>
          <p:cNvPr id="42006" name="Rectangle 6"/>
          <p:cNvSpPr>
            <a:spLocks noChangeArrowheads="1"/>
          </p:cNvSpPr>
          <p:nvPr/>
        </p:nvSpPr>
        <p:spPr bwMode="auto">
          <a:xfrm>
            <a:off x="576263" y="1590675"/>
            <a:ext cx="20875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Serves per day</a:t>
            </a:r>
          </a:p>
        </p:txBody>
      </p:sp>
      <p:sp>
        <p:nvSpPr>
          <p:cNvPr id="42007" name="Rectangle 7"/>
          <p:cNvSpPr>
            <a:spLocks noChangeArrowheads="1"/>
          </p:cNvSpPr>
          <p:nvPr/>
        </p:nvSpPr>
        <p:spPr bwMode="auto">
          <a:xfrm>
            <a:off x="576263" y="3784600"/>
            <a:ext cx="2087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1 serve is: </a:t>
            </a:r>
          </a:p>
        </p:txBody>
      </p:sp>
      <p:pic>
        <p:nvPicPr>
          <p:cNvPr id="42008" name="Picture 3"/>
          <p:cNvPicPr>
            <a:picLocks noChangeAspect="1"/>
          </p:cNvPicPr>
          <p:nvPr/>
        </p:nvPicPr>
        <p:blipFill>
          <a:blip r:embed="rId5">
            <a:extLst>
              <a:ext uri="{28A0092B-C50C-407E-A947-70E740481C1C}">
                <a14:useLocalDpi xmlns:a14="http://schemas.microsoft.com/office/drawing/2010/main" val="0"/>
              </a:ext>
            </a:extLst>
          </a:blip>
          <a:srcRect l="8492" t="53937" r="15134" b="13579"/>
          <a:stretch>
            <a:fillRect/>
          </a:stretch>
        </p:blipFill>
        <p:spPr bwMode="auto">
          <a:xfrm>
            <a:off x="808038" y="4264025"/>
            <a:ext cx="7527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968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8000"/>
    </mc:Choice>
    <mc:Fallback xmlns="">
      <p:transition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9750" y="188913"/>
            <a:ext cx="8101013" cy="1368425"/>
          </a:xfrm>
        </p:spPr>
        <p:txBody>
          <a:bodyPr/>
          <a:lstStyle/>
          <a:p>
            <a:pPr algn="ctr" eaLnBrk="1" hangingPunct="1"/>
            <a:r>
              <a:rPr lang="en-AU" altLang="en-US" sz="3200" smtClean="0"/>
              <a:t>Meat and Alternatives</a:t>
            </a:r>
          </a:p>
        </p:txBody>
      </p:sp>
      <p:sp>
        <p:nvSpPr>
          <p:cNvPr id="167939" name="Rectangle 3"/>
          <p:cNvSpPr>
            <a:spLocks noGrp="1" noChangeArrowheads="1"/>
          </p:cNvSpPr>
          <p:nvPr>
            <p:ph type="body" sz="half" idx="1"/>
          </p:nvPr>
        </p:nvSpPr>
        <p:spPr>
          <a:xfrm>
            <a:off x="250825" y="1484313"/>
            <a:ext cx="4249738" cy="5068887"/>
          </a:xfrm>
        </p:spPr>
        <p:txBody>
          <a:bodyPr/>
          <a:lstStyle/>
          <a:p>
            <a:pPr eaLnBrk="1" hangingPunct="1">
              <a:lnSpc>
                <a:spcPct val="80000"/>
              </a:lnSpc>
              <a:defRPr/>
            </a:pPr>
            <a:r>
              <a:rPr lang="en-AU" sz="2600" dirty="0" smtClean="0"/>
              <a:t>Beef, lamb, pork, poultry, seafood, fish, nuts, lentils and legumes, eggs</a:t>
            </a:r>
          </a:p>
          <a:p>
            <a:pPr eaLnBrk="1" hangingPunct="1">
              <a:lnSpc>
                <a:spcPct val="80000"/>
              </a:lnSpc>
              <a:defRPr/>
            </a:pPr>
            <a:endParaRPr lang="en-AU" sz="2600" dirty="0"/>
          </a:p>
          <a:p>
            <a:pPr eaLnBrk="1" hangingPunct="1">
              <a:lnSpc>
                <a:spcPct val="80000"/>
              </a:lnSpc>
              <a:defRPr/>
            </a:pPr>
            <a:r>
              <a:rPr lang="en-AU" sz="2600" dirty="0" smtClean="0"/>
              <a:t>Good sources of </a:t>
            </a:r>
            <a:r>
              <a:rPr lang="en-AU" sz="2600" b="1" dirty="0">
                <a:solidFill>
                  <a:srgbClr val="9F282C"/>
                </a:solidFill>
                <a:effectLst>
                  <a:outerShdw blurRad="38100" dist="38100" dir="2700000" algn="tl">
                    <a:srgbClr val="C0C0C0"/>
                  </a:outerShdw>
                </a:effectLst>
              </a:rPr>
              <a:t>protein</a:t>
            </a:r>
            <a:r>
              <a:rPr lang="en-AU" sz="2600" dirty="0"/>
              <a:t>, </a:t>
            </a:r>
            <a:r>
              <a:rPr lang="en-AU" sz="2600" b="1" dirty="0">
                <a:solidFill>
                  <a:srgbClr val="618C98"/>
                </a:solidFill>
                <a:effectLst>
                  <a:outerShdw blurRad="38100" dist="38100" dir="2700000" algn="tl">
                    <a:srgbClr val="C0C0C0"/>
                  </a:outerShdw>
                </a:effectLst>
              </a:rPr>
              <a:t>iron</a:t>
            </a:r>
            <a:r>
              <a:rPr lang="en-AU" sz="2600" dirty="0"/>
              <a:t> and </a:t>
            </a:r>
            <a:r>
              <a:rPr lang="en-AU" sz="2600" b="1" dirty="0" smtClean="0">
                <a:solidFill>
                  <a:srgbClr val="89A70C"/>
                </a:solidFill>
                <a:effectLst>
                  <a:outerShdw blurRad="38100" dist="38100" dir="2700000" algn="tl">
                    <a:srgbClr val="C0C0C0"/>
                  </a:outerShdw>
                </a:effectLst>
              </a:rPr>
              <a:t>zinc</a:t>
            </a:r>
          </a:p>
          <a:p>
            <a:pPr eaLnBrk="1" hangingPunct="1">
              <a:lnSpc>
                <a:spcPct val="80000"/>
              </a:lnSpc>
              <a:defRPr/>
            </a:pPr>
            <a:endParaRPr lang="en-AU" sz="2600" dirty="0" smtClean="0"/>
          </a:p>
          <a:p>
            <a:pPr eaLnBrk="1" hangingPunct="1">
              <a:lnSpc>
                <a:spcPct val="80000"/>
              </a:lnSpc>
              <a:defRPr/>
            </a:pPr>
            <a:r>
              <a:rPr lang="en-AU" sz="2600" dirty="0" smtClean="0"/>
              <a:t>Important for </a:t>
            </a:r>
          </a:p>
          <a:p>
            <a:pPr lvl="1" eaLnBrk="1" hangingPunct="1">
              <a:lnSpc>
                <a:spcPct val="80000"/>
              </a:lnSpc>
              <a:defRPr/>
            </a:pPr>
            <a:r>
              <a:rPr lang="en-AU" sz="2400" dirty="0"/>
              <a:t>R</a:t>
            </a:r>
            <a:r>
              <a:rPr lang="en-AU" sz="2400" dirty="0" smtClean="0"/>
              <a:t>epairing our bodies</a:t>
            </a:r>
          </a:p>
          <a:p>
            <a:pPr lvl="1" eaLnBrk="1" hangingPunct="1">
              <a:lnSpc>
                <a:spcPct val="80000"/>
              </a:lnSpc>
              <a:defRPr/>
            </a:pPr>
            <a:r>
              <a:rPr lang="en-AU" sz="2400" dirty="0" smtClean="0"/>
              <a:t>Healthy blood </a:t>
            </a:r>
          </a:p>
          <a:p>
            <a:pPr lvl="1" eaLnBrk="1" hangingPunct="1">
              <a:lnSpc>
                <a:spcPct val="80000"/>
              </a:lnSpc>
              <a:defRPr/>
            </a:pPr>
            <a:r>
              <a:rPr lang="en-AU" sz="2400" dirty="0" smtClean="0"/>
              <a:t>Fighting off infection</a:t>
            </a:r>
          </a:p>
          <a:p>
            <a:pPr eaLnBrk="1" hangingPunct="1">
              <a:lnSpc>
                <a:spcPct val="80000"/>
              </a:lnSpc>
              <a:defRPr/>
            </a:pPr>
            <a:r>
              <a:rPr lang="en-AU" sz="2600" dirty="0" smtClean="0"/>
              <a:t>Choose </a:t>
            </a:r>
            <a:r>
              <a:rPr lang="en-AU" sz="2600" b="1" u="sng" dirty="0" smtClean="0">
                <a:solidFill>
                  <a:srgbClr val="F78D31"/>
                </a:solidFill>
                <a:effectLst>
                  <a:outerShdw blurRad="38100" dist="38100" dir="2700000" algn="tl">
                    <a:srgbClr val="C0C0C0"/>
                  </a:outerShdw>
                </a:effectLst>
              </a:rPr>
              <a:t>lean</a:t>
            </a:r>
            <a:r>
              <a:rPr lang="en-AU" sz="2600" dirty="0" smtClean="0"/>
              <a:t> options</a:t>
            </a:r>
          </a:p>
          <a:p>
            <a:pPr eaLnBrk="1" hangingPunct="1">
              <a:lnSpc>
                <a:spcPct val="80000"/>
              </a:lnSpc>
              <a:buFontTx/>
              <a:buNone/>
              <a:defRPr/>
            </a:pPr>
            <a:endParaRPr lang="en-AU" sz="2600" dirty="0" smtClean="0"/>
          </a:p>
          <a:p>
            <a:pPr eaLnBrk="1" hangingPunct="1">
              <a:lnSpc>
                <a:spcPct val="80000"/>
              </a:lnSpc>
              <a:buFontTx/>
              <a:buNone/>
              <a:defRPr/>
            </a:pPr>
            <a:endParaRPr lang="en-AU" sz="2600" dirty="0" smtClean="0"/>
          </a:p>
          <a:p>
            <a:pPr eaLnBrk="1" hangingPunct="1">
              <a:lnSpc>
                <a:spcPct val="80000"/>
              </a:lnSpc>
              <a:defRPr/>
            </a:pPr>
            <a:endParaRPr lang="en-AU" sz="2600" dirty="0" smtClean="0"/>
          </a:p>
        </p:txBody>
      </p:sp>
      <p:sp>
        <p:nvSpPr>
          <p:cNvPr id="3" name="Rectangle 2"/>
          <p:cNvSpPr/>
          <p:nvPr/>
        </p:nvSpPr>
        <p:spPr>
          <a:xfrm>
            <a:off x="4211638" y="5157788"/>
            <a:ext cx="4429125" cy="682625"/>
          </a:xfrm>
          <a:prstGeom prst="rect">
            <a:avLst/>
          </a:prstGeom>
        </p:spPr>
        <p:txBody>
          <a:bodyPr>
            <a:spAutoFit/>
          </a:bodyPr>
          <a:lstStyle/>
          <a:p>
            <a:pPr marL="342900" indent="-342900" eaLnBrk="1" hangingPunct="1">
              <a:lnSpc>
                <a:spcPct val="80000"/>
              </a:lnSpc>
              <a:buFont typeface="Arial" panose="020B0604020202020204" pitchFamily="34" charset="0"/>
              <a:buChar char="•"/>
              <a:defRPr/>
            </a:pPr>
            <a:r>
              <a:rPr lang="en-AU" sz="2400" dirty="0"/>
              <a:t>Try to have </a:t>
            </a:r>
            <a:r>
              <a:rPr lang="en-AU" sz="2400" b="1" dirty="0">
                <a:solidFill>
                  <a:srgbClr val="F78D31"/>
                </a:solidFill>
                <a:effectLst>
                  <a:outerShdw blurRad="38100" dist="38100" dir="2700000" algn="tl">
                    <a:srgbClr val="C0C0C0"/>
                  </a:outerShdw>
                </a:effectLst>
              </a:rPr>
              <a:t>lentils</a:t>
            </a:r>
            <a:r>
              <a:rPr lang="en-AU" sz="2400" dirty="0"/>
              <a:t> and </a:t>
            </a:r>
            <a:r>
              <a:rPr lang="en-AU" sz="2400" dirty="0">
                <a:solidFill>
                  <a:srgbClr val="618C98"/>
                </a:solidFill>
                <a:effectLst>
                  <a:outerShdw blurRad="38100" dist="38100" dir="2700000" algn="tl">
                    <a:srgbClr val="C0C0C0"/>
                  </a:outerShdw>
                </a:effectLst>
              </a:rPr>
              <a:t>fish </a:t>
            </a:r>
            <a:r>
              <a:rPr lang="en-AU" sz="2400" dirty="0"/>
              <a:t>twice a week.</a:t>
            </a:r>
          </a:p>
        </p:txBody>
      </p:sp>
      <p:pic>
        <p:nvPicPr>
          <p:cNvPr id="4403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2205038"/>
            <a:ext cx="46545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67056" y="12525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2000"/>
    </mc:Choice>
    <mc:Fallback xmlns="">
      <p:transition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txBox="1">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buFontTx/>
              <a:buNone/>
            </a:pPr>
            <a:endParaRPr lang="en-AU" altLang="en-US" sz="2400"/>
          </a:p>
        </p:txBody>
      </p:sp>
      <p:graphicFrame>
        <p:nvGraphicFramePr>
          <p:cNvPr id="6" name="Table 5"/>
          <p:cNvGraphicFramePr>
            <a:graphicFrameLocks noGrp="1"/>
          </p:cNvGraphicFramePr>
          <p:nvPr/>
        </p:nvGraphicFramePr>
        <p:xfrm>
          <a:off x="1103313" y="2132013"/>
          <a:ext cx="6696076" cy="1512888"/>
        </p:xfrm>
        <a:graphic>
          <a:graphicData uri="http://schemas.openxmlformats.org/drawingml/2006/table">
            <a:tbl>
              <a:tblPr firstRow="1" bandRow="1">
                <a:tableStyleId>{FABFCF23-3B69-468F-B69F-88F6DE6A72F2}</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504296">
                <a:tc>
                  <a:txBody>
                    <a:bodyPr/>
                    <a:lstStyle/>
                    <a:p>
                      <a:endParaRPr lang="en-AU" sz="1800" dirty="0"/>
                    </a:p>
                  </a:txBody>
                  <a:tcPr marL="91431" marR="91431" marT="45742" marB="45742"/>
                </a:tc>
                <a:tc>
                  <a:txBody>
                    <a:bodyPr/>
                    <a:lstStyle/>
                    <a:p>
                      <a:r>
                        <a:rPr lang="en-AU" sz="1800" dirty="0" smtClean="0"/>
                        <a:t>19-50 years</a:t>
                      </a:r>
                      <a:endParaRPr lang="en-AU" sz="1800" dirty="0"/>
                    </a:p>
                  </a:txBody>
                  <a:tcPr marL="91431" marR="91431" marT="45742" marB="45742"/>
                </a:tc>
                <a:tc>
                  <a:txBody>
                    <a:bodyPr/>
                    <a:lstStyle/>
                    <a:p>
                      <a:r>
                        <a:rPr lang="en-AU" sz="1800" dirty="0" smtClean="0"/>
                        <a:t>51-70 years</a:t>
                      </a:r>
                      <a:endParaRPr lang="en-AU" sz="1800" dirty="0"/>
                    </a:p>
                  </a:txBody>
                  <a:tcPr marL="91431" marR="91431" marT="45742" marB="45742"/>
                </a:tc>
                <a:tc>
                  <a:txBody>
                    <a:bodyPr/>
                    <a:lstStyle/>
                    <a:p>
                      <a:r>
                        <a:rPr lang="en-AU" sz="1800" dirty="0" smtClean="0"/>
                        <a:t>70+ years</a:t>
                      </a:r>
                      <a:endParaRPr lang="en-AU" sz="1800" dirty="0"/>
                    </a:p>
                  </a:txBody>
                  <a:tcPr marL="91431" marR="91431" marT="45742" marB="45742"/>
                </a:tc>
                <a:extLst>
                  <a:ext uri="{0D108BD9-81ED-4DB2-BD59-A6C34878D82A}">
                    <a16:rowId xmlns:a16="http://schemas.microsoft.com/office/drawing/2014/main" val="10000"/>
                  </a:ext>
                </a:extLst>
              </a:tr>
              <a:tr h="504296">
                <a:tc>
                  <a:txBody>
                    <a:bodyPr/>
                    <a:lstStyle/>
                    <a:p>
                      <a:r>
                        <a:rPr lang="en-AU" sz="1800" dirty="0" smtClean="0"/>
                        <a:t>Men</a:t>
                      </a:r>
                      <a:endParaRPr lang="en-AU" sz="1800" dirty="0"/>
                    </a:p>
                  </a:txBody>
                  <a:tcPr marL="91431" marR="91431" marT="45742" marB="45742"/>
                </a:tc>
                <a:tc>
                  <a:txBody>
                    <a:bodyPr/>
                    <a:lstStyle/>
                    <a:p>
                      <a:r>
                        <a:rPr lang="en-AU" sz="1800" dirty="0" smtClean="0"/>
                        <a:t>3</a:t>
                      </a:r>
                      <a:endParaRPr lang="en-AU" sz="1800" dirty="0"/>
                    </a:p>
                  </a:txBody>
                  <a:tcPr marL="91431" marR="91431" marT="45742" marB="45742"/>
                </a:tc>
                <a:tc>
                  <a:txBody>
                    <a:bodyPr/>
                    <a:lstStyle/>
                    <a:p>
                      <a:r>
                        <a:rPr lang="en-AU" sz="1800" dirty="0" smtClean="0"/>
                        <a:t>2 ½ </a:t>
                      </a:r>
                      <a:endParaRPr lang="en-AU" sz="1800" dirty="0"/>
                    </a:p>
                  </a:txBody>
                  <a:tcPr marL="91431" marR="91431" marT="45742" marB="45742"/>
                </a:tc>
                <a:tc>
                  <a:txBody>
                    <a:bodyPr/>
                    <a:lstStyle/>
                    <a:p>
                      <a:r>
                        <a:rPr lang="en-AU" sz="1800" dirty="0" smtClean="0"/>
                        <a:t>2 ½</a:t>
                      </a:r>
                      <a:endParaRPr lang="en-AU" sz="1800" dirty="0"/>
                    </a:p>
                  </a:txBody>
                  <a:tcPr marL="91431" marR="91431" marT="45742" marB="45742"/>
                </a:tc>
                <a:extLst>
                  <a:ext uri="{0D108BD9-81ED-4DB2-BD59-A6C34878D82A}">
                    <a16:rowId xmlns:a16="http://schemas.microsoft.com/office/drawing/2014/main" val="10001"/>
                  </a:ext>
                </a:extLst>
              </a:tr>
              <a:tr h="504296">
                <a:tc>
                  <a:txBody>
                    <a:bodyPr/>
                    <a:lstStyle/>
                    <a:p>
                      <a:r>
                        <a:rPr lang="en-AU" sz="1800" dirty="0" smtClean="0"/>
                        <a:t>Women</a:t>
                      </a:r>
                      <a:endParaRPr lang="en-AU" sz="1800" dirty="0"/>
                    </a:p>
                  </a:txBody>
                  <a:tcPr marL="91431" marR="91431" marT="45742" marB="45742"/>
                </a:tc>
                <a:tc>
                  <a:txBody>
                    <a:bodyPr/>
                    <a:lstStyle/>
                    <a:p>
                      <a:r>
                        <a:rPr lang="en-AU" sz="1800" dirty="0" smtClean="0"/>
                        <a:t>2 ½ </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extLst>
                  <a:ext uri="{0D108BD9-81ED-4DB2-BD59-A6C34878D82A}">
                    <a16:rowId xmlns:a16="http://schemas.microsoft.com/office/drawing/2014/main" val="10002"/>
                  </a:ext>
                </a:extLst>
              </a:tr>
            </a:tbl>
          </a:graphicData>
        </a:graphic>
      </p:graphicFrame>
      <p:sp>
        <p:nvSpPr>
          <p:cNvPr id="46102" name="Rectangle 6"/>
          <p:cNvSpPr>
            <a:spLocks noChangeArrowheads="1"/>
          </p:cNvSpPr>
          <p:nvPr/>
        </p:nvSpPr>
        <p:spPr bwMode="auto">
          <a:xfrm>
            <a:off x="576263" y="1590675"/>
            <a:ext cx="20875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Serves per day</a:t>
            </a:r>
          </a:p>
        </p:txBody>
      </p:sp>
      <p:sp>
        <p:nvSpPr>
          <p:cNvPr id="46103" name="Rectangle 7"/>
          <p:cNvSpPr>
            <a:spLocks noChangeArrowheads="1"/>
          </p:cNvSpPr>
          <p:nvPr/>
        </p:nvSpPr>
        <p:spPr bwMode="auto">
          <a:xfrm>
            <a:off x="576263" y="3784600"/>
            <a:ext cx="2087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1 serve is: </a:t>
            </a:r>
          </a:p>
        </p:txBody>
      </p:sp>
      <p:sp>
        <p:nvSpPr>
          <p:cNvPr id="10" name="Title 3"/>
          <p:cNvSpPr txBox="1">
            <a:spLocks/>
          </p:cNvSpPr>
          <p:nvPr/>
        </p:nvSpPr>
        <p:spPr>
          <a:xfrm>
            <a:off x="395288" y="304800"/>
            <a:ext cx="8353425" cy="1036638"/>
          </a:xfrm>
          <a:prstGeom prst="rect">
            <a:avLst/>
          </a:prstGeom>
        </p:spPr>
        <p:txBody>
          <a:bodyP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eaLnBrk="1" hangingPunct="1">
              <a:defRPr/>
            </a:pPr>
            <a:r>
              <a:rPr lang="en-AU" altLang="en-US" sz="3200" kern="0" dirty="0" smtClean="0"/>
              <a:t>Recommendations: </a:t>
            </a:r>
            <a:br>
              <a:rPr lang="en-AU" altLang="en-US" sz="3200" kern="0" dirty="0" smtClean="0"/>
            </a:br>
            <a:r>
              <a:rPr lang="en-AU" altLang="en-US" sz="3200" dirty="0" smtClean="0"/>
              <a:t>Meat and Alternatives</a:t>
            </a:r>
          </a:p>
          <a:p>
            <a:pPr>
              <a:defRPr/>
            </a:pPr>
            <a:endParaRPr lang="en-AU" altLang="en-US" sz="3200" kern="0" dirty="0" smtClean="0"/>
          </a:p>
        </p:txBody>
      </p:sp>
      <p:pic>
        <p:nvPicPr>
          <p:cNvPr id="46105" name="Picture 3"/>
          <p:cNvPicPr>
            <a:picLocks noChangeAspect="1"/>
          </p:cNvPicPr>
          <p:nvPr/>
        </p:nvPicPr>
        <p:blipFill>
          <a:blip r:embed="rId5">
            <a:extLst>
              <a:ext uri="{28A0092B-C50C-407E-A947-70E740481C1C}">
                <a14:useLocalDpi xmlns:a14="http://schemas.microsoft.com/office/drawing/2010/main" val="0"/>
              </a:ext>
            </a:extLst>
          </a:blip>
          <a:srcRect l="6831" t="26375" r="6279" b="45078"/>
          <a:stretch>
            <a:fillRect/>
          </a:stretch>
        </p:blipFill>
        <p:spPr bwMode="auto">
          <a:xfrm>
            <a:off x="838200" y="4292600"/>
            <a:ext cx="7632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6216" y="30075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3200"/>
    </mc:Choice>
    <mc:Fallback xmlns="">
      <p:transition advTm="5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55650" y="476250"/>
            <a:ext cx="7704138" cy="685800"/>
          </a:xfrm>
        </p:spPr>
        <p:txBody>
          <a:bodyPr/>
          <a:lstStyle/>
          <a:p>
            <a:pPr algn="ctr" eaLnBrk="1" hangingPunct="1"/>
            <a:r>
              <a:rPr lang="en-AU" altLang="en-US" sz="3200" smtClean="0"/>
              <a:t>Extra Foods</a:t>
            </a:r>
          </a:p>
        </p:txBody>
      </p:sp>
      <p:sp>
        <p:nvSpPr>
          <p:cNvPr id="168963" name="Rectangle 3"/>
          <p:cNvSpPr>
            <a:spLocks noGrp="1" noChangeArrowheads="1"/>
          </p:cNvSpPr>
          <p:nvPr>
            <p:ph type="body" sz="half" idx="1"/>
          </p:nvPr>
        </p:nvSpPr>
        <p:spPr>
          <a:xfrm>
            <a:off x="468313" y="1162050"/>
            <a:ext cx="7859712" cy="2914650"/>
          </a:xfrm>
        </p:spPr>
        <p:txBody>
          <a:bodyPr/>
          <a:lstStyle/>
          <a:p>
            <a:pPr eaLnBrk="1" hangingPunct="1">
              <a:defRPr/>
            </a:pPr>
            <a:r>
              <a:rPr lang="en-AU" sz="2600" u="sng" dirty="0" smtClean="0">
                <a:solidFill>
                  <a:srgbClr val="618C98"/>
                </a:solidFill>
                <a:effectLst>
                  <a:outerShdw blurRad="38100" dist="38100" dir="2700000" algn="tl">
                    <a:srgbClr val="C0C0C0"/>
                  </a:outerShdw>
                </a:effectLst>
              </a:rPr>
              <a:t>Special occasion foods</a:t>
            </a:r>
          </a:p>
          <a:p>
            <a:pPr lvl="1" eaLnBrk="1" hangingPunct="1">
              <a:defRPr/>
            </a:pPr>
            <a:r>
              <a:rPr lang="en-AU" sz="2400" dirty="0" smtClean="0"/>
              <a:t>chocolate</a:t>
            </a:r>
            <a:r>
              <a:rPr lang="en-AU" sz="2400" dirty="0"/>
              <a:t>, cake, lollies, biscuits, soft drink</a:t>
            </a:r>
            <a:r>
              <a:rPr lang="en-AU" sz="2400" dirty="0" smtClean="0"/>
              <a:t>.</a:t>
            </a:r>
            <a:endParaRPr lang="en-AU" sz="2600" dirty="0" smtClean="0"/>
          </a:p>
          <a:p>
            <a:pPr eaLnBrk="1" hangingPunct="1">
              <a:defRPr/>
            </a:pPr>
            <a:endParaRPr lang="en-AU" sz="2600" dirty="0" smtClean="0"/>
          </a:p>
          <a:p>
            <a:pPr eaLnBrk="1" hangingPunct="1">
              <a:defRPr/>
            </a:pPr>
            <a:r>
              <a:rPr lang="en-AU" sz="2600" dirty="0" smtClean="0"/>
              <a:t>Provide energy but </a:t>
            </a:r>
            <a:r>
              <a:rPr lang="en-AU" sz="2600" b="1" dirty="0" smtClean="0">
                <a:solidFill>
                  <a:srgbClr val="F78D31"/>
                </a:solidFill>
                <a:effectLst>
                  <a:outerShdw blurRad="38100" dist="38100" dir="2700000" algn="tl">
                    <a:srgbClr val="C0C0C0"/>
                  </a:outerShdw>
                </a:effectLst>
              </a:rPr>
              <a:t>little or no other nutrients</a:t>
            </a:r>
          </a:p>
          <a:p>
            <a:pPr eaLnBrk="1" hangingPunct="1">
              <a:defRPr/>
            </a:pPr>
            <a:endParaRPr lang="en-AU" sz="2600" b="1" dirty="0" smtClean="0">
              <a:solidFill>
                <a:srgbClr val="F78D31"/>
              </a:solidFill>
              <a:effectLst>
                <a:outerShdw blurRad="38100" dist="38100" dir="2700000" algn="tl">
                  <a:srgbClr val="C0C0C0"/>
                </a:outerShdw>
              </a:effectLst>
            </a:endParaRPr>
          </a:p>
          <a:p>
            <a:pPr eaLnBrk="1" hangingPunct="1">
              <a:defRPr/>
            </a:pPr>
            <a:r>
              <a:rPr lang="en-AU" sz="2600" b="1" dirty="0" smtClean="0"/>
              <a:t>Only sometimes and in small amounts</a:t>
            </a:r>
          </a:p>
        </p:txBody>
      </p:sp>
      <p:pic>
        <p:nvPicPr>
          <p:cNvPr id="4813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4076700"/>
            <a:ext cx="63468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60232" y="4254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1000"/>
    </mc:Choice>
    <mc:Fallback xmlns="">
      <p:transition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188913"/>
            <a:ext cx="2482850" cy="5327650"/>
          </a:xfrm>
        </p:spPr>
        <p:txBody>
          <a:bodyPr/>
          <a:lstStyle/>
          <a:p>
            <a:pPr eaLnBrk="1" hangingPunct="1"/>
            <a:r>
              <a:rPr lang="en-AU" altLang="en-US" sz="3200" smtClean="0"/>
              <a:t>What does this mean for </a:t>
            </a:r>
            <a:r>
              <a:rPr lang="en-AU" altLang="en-US" sz="3200" i="1" smtClean="0"/>
              <a:t>your</a:t>
            </a:r>
            <a:r>
              <a:rPr lang="en-AU" altLang="en-US" sz="3200" smtClean="0"/>
              <a:t> Community Kitchen?</a:t>
            </a:r>
          </a:p>
        </p:txBody>
      </p:sp>
      <p:pic>
        <p:nvPicPr>
          <p:cNvPr id="50179" name="Picture 2" descr="An image of the Australian Guide to Healthy Eating food plate poste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843213" y="-608013"/>
            <a:ext cx="5329237" cy="7491413"/>
          </a:xfrm>
        </p:spPr>
      </p:pic>
      <p:pic>
        <p:nvPicPr>
          <p:cNvPr id="5018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88913"/>
            <a:ext cx="82073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138" y="465313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000"/>
    </mc:Choice>
    <mc:Fallback xmlns="">
      <p:transition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03238" y="2430463"/>
            <a:ext cx="3459162" cy="1539875"/>
          </a:xfrm>
        </p:spPr>
        <p:txBody>
          <a:bodyPr/>
          <a:lstStyle/>
          <a:p>
            <a:pPr algn="ctr"/>
            <a:r>
              <a:rPr lang="en-AU" altLang="en-US" sz="4000" smtClean="0"/>
              <a:t>Recipe Checklist</a:t>
            </a:r>
          </a:p>
        </p:txBody>
      </p:sp>
      <p:pic>
        <p:nvPicPr>
          <p:cNvPr id="52228" name="Picture 5"/>
          <p:cNvPicPr>
            <a:picLocks noChangeAspect="1" noChangeArrowheads="1"/>
          </p:cNvPicPr>
          <p:nvPr/>
        </p:nvPicPr>
        <p:blipFill>
          <a:blip r:embed="rId5">
            <a:extLst>
              <a:ext uri="{28A0092B-C50C-407E-A947-70E740481C1C}">
                <a14:useLocalDpi xmlns:a14="http://schemas.microsoft.com/office/drawing/2010/main" val="0"/>
              </a:ext>
            </a:extLst>
          </a:blip>
          <a:srcRect l="33015" t="10835" r="30899" b="6879"/>
          <a:stretch>
            <a:fillRect/>
          </a:stretch>
        </p:blipFill>
        <p:spPr bwMode="auto">
          <a:xfrm>
            <a:off x="4356100" y="11113"/>
            <a:ext cx="4787900" cy="682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04813"/>
            <a:ext cx="82073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18">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7"/>
          <a:stretch>
            <a:fillRect/>
          </a:stretch>
        </p:blipFill>
        <p:spPr>
          <a:xfrm>
            <a:off x="1187624" y="4221088"/>
            <a:ext cx="609600" cy="609600"/>
          </a:xfrm>
        </p:spPr>
      </p:pic>
    </p:spTree>
  </p:cSld>
  <p:clrMapOvr>
    <a:masterClrMapping/>
  </p:clrMapOvr>
  <mc:AlternateContent xmlns:mc="http://schemas.openxmlformats.org/markup-compatibility/2006" xmlns:p14="http://schemas.microsoft.com/office/powerpoint/2010/main">
    <mc:Choice Requires="p14">
      <p:transition p14:dur="10" advTm="77000"/>
    </mc:Choice>
    <mc:Fallback xmlns="">
      <p:transition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5">
            <a:extLst>
              <a:ext uri="{28A0092B-C50C-407E-A947-70E740481C1C}">
                <a14:useLocalDpi xmlns:a14="http://schemas.microsoft.com/office/drawing/2010/main" val="0"/>
              </a:ext>
            </a:extLst>
          </a:blip>
          <a:srcRect l="34503" t="11610" r="32845" b="5704"/>
          <a:stretch>
            <a:fillRect/>
          </a:stretch>
        </p:blipFill>
        <p:spPr bwMode="auto">
          <a:xfrm>
            <a:off x="3797300" y="-846138"/>
            <a:ext cx="5480050" cy="780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5"/>
          <p:cNvSpPr>
            <a:spLocks noGrp="1" noChangeArrowheads="1"/>
          </p:cNvSpPr>
          <p:nvPr>
            <p:ph type="title"/>
          </p:nvPr>
        </p:nvSpPr>
        <p:spPr/>
        <p:txBody>
          <a:bodyPr/>
          <a:lstStyle/>
          <a:p>
            <a:pPr eaLnBrk="1" hangingPunct="1"/>
            <a:r>
              <a:rPr lang="en-AU" altLang="en-US" sz="3200" smtClean="0"/>
              <a:t>Activity!</a:t>
            </a:r>
          </a:p>
        </p:txBody>
      </p:sp>
      <p:sp>
        <p:nvSpPr>
          <p:cNvPr id="54276" name="Rectangle 2"/>
          <p:cNvSpPr>
            <a:spLocks noGrp="1" noChangeArrowheads="1"/>
          </p:cNvSpPr>
          <p:nvPr>
            <p:ph type="body" sz="half" idx="1"/>
          </p:nvPr>
        </p:nvSpPr>
        <p:spPr>
          <a:xfrm>
            <a:off x="250825" y="1196975"/>
            <a:ext cx="3744913" cy="1582738"/>
          </a:xfrm>
        </p:spPr>
        <p:txBody>
          <a:bodyPr/>
          <a:lstStyle/>
          <a:p>
            <a:pPr eaLnBrk="1" hangingPunct="1"/>
            <a:r>
              <a:rPr lang="en-AU" altLang="en-US" sz="2400" smtClean="0"/>
              <a:t>Match the food to the right food group.</a:t>
            </a:r>
          </a:p>
        </p:txBody>
      </p:sp>
      <p:sp>
        <p:nvSpPr>
          <p:cNvPr id="14" name="Rectangle 2"/>
          <p:cNvSpPr txBox="1">
            <a:spLocks noChangeArrowheads="1"/>
          </p:cNvSpPr>
          <p:nvPr/>
        </p:nvSpPr>
        <p:spPr bwMode="auto">
          <a:xfrm>
            <a:off x="174625" y="2727325"/>
            <a:ext cx="37449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lvl="1" eaLnBrk="1" hangingPunct="1">
              <a:defRPr/>
            </a:pPr>
            <a:r>
              <a:rPr lang="en-AU" altLang="en-US" sz="2200" kern="0" dirty="0" smtClean="0"/>
              <a:t>Tinned fruit</a:t>
            </a:r>
          </a:p>
          <a:p>
            <a:pPr lvl="1" eaLnBrk="1" hangingPunct="1">
              <a:defRPr/>
            </a:pPr>
            <a:r>
              <a:rPr lang="en-AU" altLang="en-US" sz="2200" kern="0" dirty="0" smtClean="0"/>
              <a:t>Full cream milk</a:t>
            </a:r>
          </a:p>
          <a:p>
            <a:pPr lvl="1" eaLnBrk="1" hangingPunct="1">
              <a:defRPr/>
            </a:pPr>
            <a:r>
              <a:rPr lang="en-AU" altLang="en-US" sz="2200" kern="0" dirty="0" smtClean="0"/>
              <a:t>Mashed potato</a:t>
            </a:r>
          </a:p>
          <a:p>
            <a:pPr lvl="1" eaLnBrk="1" hangingPunct="1">
              <a:defRPr/>
            </a:pPr>
            <a:r>
              <a:rPr lang="en-AU" altLang="en-US" sz="2200" kern="0" dirty="0" smtClean="0"/>
              <a:t>Ham</a:t>
            </a:r>
          </a:p>
          <a:p>
            <a:pPr lvl="1" eaLnBrk="1" hangingPunct="1">
              <a:defRPr/>
            </a:pPr>
            <a:r>
              <a:rPr lang="en-AU" altLang="en-US" sz="2200" kern="0" dirty="0" smtClean="0"/>
              <a:t>Ice cream</a:t>
            </a:r>
          </a:p>
          <a:p>
            <a:pPr lvl="1" eaLnBrk="1" hangingPunct="1">
              <a:defRPr/>
            </a:pPr>
            <a:r>
              <a:rPr lang="en-AU" altLang="en-US" sz="2200" kern="0" dirty="0" smtClean="0"/>
              <a:t>Frozen Vegetables</a:t>
            </a:r>
          </a:p>
          <a:p>
            <a:pPr lvl="1" eaLnBrk="1" hangingPunct="1">
              <a:defRPr/>
            </a:pPr>
            <a:r>
              <a:rPr lang="en-AU" altLang="en-US" sz="2200" kern="0" dirty="0" smtClean="0"/>
              <a:t>White rice</a:t>
            </a:r>
          </a:p>
        </p:txBody>
      </p:sp>
      <p:sp>
        <p:nvSpPr>
          <p:cNvPr id="4" name="Rectangle 3"/>
          <p:cNvSpPr/>
          <p:nvPr/>
        </p:nvSpPr>
        <p:spPr>
          <a:xfrm>
            <a:off x="6659563" y="5949950"/>
            <a:ext cx="2449512" cy="79216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p>
        </p:txBody>
      </p:sp>
      <p:pic>
        <p:nvPicPr>
          <p:cNvPr id="5427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99792" y="19113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9000"/>
    </mc:Choice>
    <mc:Fallback xmlns="">
      <p:transition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6375" y="2420938"/>
            <a:ext cx="6534150" cy="1077912"/>
          </a:xfrm>
          <a:prstGeom prst="rect">
            <a:avLst/>
          </a:prstGeom>
        </p:spPr>
        <p:txBody>
          <a:bodyPr>
            <a:spAutoFit/>
          </a:bodyPr>
          <a:lstStyle/>
          <a:p>
            <a:pPr eaLnBrk="1" hangingPunct="1">
              <a:defRPr/>
            </a:pPr>
            <a:r>
              <a:rPr lang="en-AU" sz="3200" b="1" kern="0" dirty="0">
                <a:solidFill>
                  <a:srgbClr val="8A2E33"/>
                </a:solidFill>
                <a:latin typeface="Arial"/>
                <a:ea typeface="+mj-ea"/>
                <a:cs typeface="+mj-cs"/>
              </a:rPr>
              <a:t>So what should a typical lunch or dinner look like?</a:t>
            </a:r>
            <a:endParaRPr lang="en-AU" dirty="0"/>
          </a:p>
        </p:txBody>
      </p:sp>
      <p:pic>
        <p:nvPicPr>
          <p:cNvPr id="563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11188" y="115888"/>
            <a:ext cx="7993062" cy="1395412"/>
          </a:xfrm>
        </p:spPr>
        <p:txBody>
          <a:bodyPr/>
          <a:lstStyle/>
          <a:p>
            <a:pPr eaLnBrk="1" hangingPunct="1"/>
            <a:r>
              <a:rPr lang="en-AU" altLang="en-US" sz="3200" smtClean="0"/>
              <a:t>Overview of the Session</a:t>
            </a:r>
          </a:p>
        </p:txBody>
      </p:sp>
      <p:sp>
        <p:nvSpPr>
          <p:cNvPr id="21507" name="Text Placeholder 2"/>
          <p:cNvSpPr>
            <a:spLocks noGrp="1"/>
          </p:cNvSpPr>
          <p:nvPr>
            <p:ph type="body" sz="half" idx="1"/>
          </p:nvPr>
        </p:nvSpPr>
        <p:spPr>
          <a:xfrm>
            <a:off x="685800" y="1143000"/>
            <a:ext cx="3816350" cy="4114800"/>
          </a:xfrm>
        </p:spPr>
        <p:txBody>
          <a:bodyPr/>
          <a:lstStyle/>
          <a:p>
            <a:r>
              <a:rPr lang="en-AU" altLang="en-US" sz="2400" smtClean="0"/>
              <a:t>Importance of food</a:t>
            </a:r>
          </a:p>
          <a:p>
            <a:r>
              <a:rPr lang="en-AU" altLang="en-US" sz="2400" smtClean="0"/>
              <a:t>Food groups</a:t>
            </a:r>
          </a:p>
          <a:p>
            <a:r>
              <a:rPr lang="en-AU" altLang="en-US" sz="2400" smtClean="0"/>
              <a:t>Modifying a recipe</a:t>
            </a:r>
          </a:p>
          <a:p>
            <a:r>
              <a:rPr lang="en-AU" altLang="en-US" sz="2400" smtClean="0"/>
              <a:t>What a meal should look like</a:t>
            </a:r>
          </a:p>
          <a:p>
            <a:endParaRPr lang="en-AU" altLang="en-US" smtClean="0"/>
          </a:p>
        </p:txBody>
      </p:sp>
      <p:pic>
        <p:nvPicPr>
          <p:cNvPr id="21508" name="Content Placeholder 1"/>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1930400"/>
            <a:ext cx="3810000" cy="2540000"/>
          </a:xfrm>
        </p:spPr>
      </p:pic>
      <p:pic>
        <p:nvPicPr>
          <p:cNvPr id="2150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9175" y="447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6000"/>
    </mc:Choice>
    <mc:Fallback xmlns="">
      <p:transition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txBox="1">
            <a:spLocks/>
          </p:cNvSpPr>
          <p:nvPr/>
        </p:nvSpPr>
        <p:spPr bwMode="auto">
          <a:xfrm>
            <a:off x="179388" y="304800"/>
            <a:ext cx="38163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2900" b="1">
                <a:solidFill>
                  <a:srgbClr val="8A2E33"/>
                </a:solidFill>
              </a:rPr>
              <a:t>Imagine you are having</a:t>
            </a:r>
          </a:p>
          <a:p>
            <a:pPr>
              <a:spcBef>
                <a:spcPct val="0"/>
              </a:spcBef>
              <a:buFontTx/>
              <a:buAutoNum type="arabicPeriod"/>
            </a:pPr>
            <a:r>
              <a:rPr lang="en-AU" altLang="en-US" sz="2900"/>
              <a:t>Meat</a:t>
            </a:r>
          </a:p>
          <a:p>
            <a:pPr>
              <a:spcBef>
                <a:spcPct val="0"/>
              </a:spcBef>
              <a:buFontTx/>
              <a:buAutoNum type="arabicPeriod"/>
            </a:pPr>
            <a:r>
              <a:rPr lang="en-AU" altLang="en-US" sz="2900"/>
              <a:t>Broccoli, carrots and beans</a:t>
            </a:r>
          </a:p>
          <a:p>
            <a:pPr>
              <a:spcBef>
                <a:spcPct val="0"/>
              </a:spcBef>
              <a:buFontTx/>
              <a:buAutoNum type="arabicPeriod"/>
            </a:pPr>
            <a:r>
              <a:rPr lang="en-AU" altLang="en-US" sz="2900"/>
              <a:t>Rice</a:t>
            </a:r>
          </a:p>
          <a:p>
            <a:pPr>
              <a:spcBef>
                <a:spcPct val="0"/>
              </a:spcBef>
              <a:buFontTx/>
              <a:buNone/>
            </a:pPr>
            <a:r>
              <a:rPr lang="en-AU" altLang="en-US" sz="2900" b="1">
                <a:solidFill>
                  <a:srgbClr val="8A2E33"/>
                </a:solidFill>
              </a:rPr>
              <a:t>For dinner tonight</a:t>
            </a:r>
          </a:p>
          <a:p>
            <a:pPr>
              <a:spcBef>
                <a:spcPct val="0"/>
              </a:spcBef>
              <a:buFontTx/>
              <a:buNone/>
            </a:pPr>
            <a:endParaRPr lang="en-AU" altLang="en-US" sz="2900" b="1">
              <a:solidFill>
                <a:srgbClr val="8A2E33"/>
              </a:solidFill>
            </a:endParaRPr>
          </a:p>
          <a:p>
            <a:pPr>
              <a:spcBef>
                <a:spcPct val="0"/>
              </a:spcBef>
              <a:buFontTx/>
              <a:buNone/>
            </a:pPr>
            <a:r>
              <a:rPr lang="en-AU" altLang="en-US" sz="2900" b="1">
                <a:solidFill>
                  <a:srgbClr val="8A2E33"/>
                </a:solidFill>
              </a:rPr>
              <a:t>Draw onto the plate how much you would have of each. </a:t>
            </a:r>
          </a:p>
          <a:p>
            <a:pPr>
              <a:spcBef>
                <a:spcPct val="0"/>
              </a:spcBef>
            </a:pPr>
            <a:endParaRPr lang="en-AU" altLang="en-US" sz="2900" b="1">
              <a:solidFill>
                <a:srgbClr val="8A2E33"/>
              </a:solidFill>
            </a:endParaRPr>
          </a:p>
          <a:p>
            <a:pPr>
              <a:spcBef>
                <a:spcPct val="0"/>
              </a:spcBef>
            </a:pPr>
            <a:endParaRPr lang="en-AU" altLang="en-US" sz="2900" b="1">
              <a:solidFill>
                <a:srgbClr val="8A2E33"/>
              </a:solidFill>
            </a:endParaRPr>
          </a:p>
        </p:txBody>
      </p:sp>
      <p:pic>
        <p:nvPicPr>
          <p:cNvPr id="583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7950" y="439738"/>
            <a:ext cx="522605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l="22330" t="18500" r="23988" b="14563"/>
          <a:stretch>
            <a:fillRect/>
          </a:stretch>
        </p:blipFill>
        <p:spPr bwMode="auto">
          <a:xfrm>
            <a:off x="933450" y="836613"/>
            <a:ext cx="72771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85800" y="304800"/>
            <a:ext cx="7772400" cy="685800"/>
          </a:xfrm>
          <a:prstGeom prst="rect">
            <a:avLst/>
          </a:prstGeom>
        </p:spPr>
        <p:txBody>
          <a:bodyP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a:defRPr/>
            </a:pPr>
            <a:r>
              <a:rPr lang="en-AU" kern="0" dirty="0" smtClean="0"/>
              <a:t>Does your plate look like this?</a:t>
            </a:r>
            <a:endParaRPr lang="en-AU" kern="0" dirty="0"/>
          </a:p>
        </p:txBody>
      </p:sp>
      <p:pic>
        <p:nvPicPr>
          <p:cNvPr id="604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AU" altLang="en-US" smtClean="0"/>
              <a:t>Mixed Dishes and The Healthy Plate</a:t>
            </a:r>
          </a:p>
        </p:txBody>
      </p:sp>
      <p:pic>
        <p:nvPicPr>
          <p:cNvPr id="62467"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709613" y="1066800"/>
            <a:ext cx="2765425" cy="2074863"/>
          </a:xfrm>
        </p:spPr>
      </p:pic>
      <p:pic>
        <p:nvPicPr>
          <p:cNvPr id="6246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37250" y="1093788"/>
            <a:ext cx="251936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133600"/>
            <a:ext cx="17795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p:cNvPicPr>
            <a:picLocks noChangeAspect="1"/>
          </p:cNvPicPr>
          <p:nvPr/>
        </p:nvPicPr>
        <p:blipFill>
          <a:blip r:embed="rId8">
            <a:extLst>
              <a:ext uri="{28A0092B-C50C-407E-A947-70E740481C1C}">
                <a14:useLocalDpi xmlns:a14="http://schemas.microsoft.com/office/drawing/2010/main" val="0"/>
              </a:ext>
            </a:extLst>
          </a:blip>
          <a:srcRect l="12201" t="-487" r="13460"/>
          <a:stretch>
            <a:fillRect/>
          </a:stretch>
        </p:blipFill>
        <p:spPr bwMode="auto">
          <a:xfrm>
            <a:off x="682625" y="3284538"/>
            <a:ext cx="279241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37250" y="3644900"/>
            <a:ext cx="263048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9087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altLang="en-US" smtClean="0"/>
              <a:t>Recipe Modification</a:t>
            </a:r>
          </a:p>
        </p:txBody>
      </p:sp>
      <p:sp>
        <p:nvSpPr>
          <p:cNvPr id="64515" name="Text Placeholder 2"/>
          <p:cNvSpPr>
            <a:spLocks noGrp="1"/>
          </p:cNvSpPr>
          <p:nvPr>
            <p:ph type="body" sz="half" idx="1"/>
          </p:nvPr>
        </p:nvSpPr>
        <p:spPr>
          <a:xfrm>
            <a:off x="685800" y="1196975"/>
            <a:ext cx="3810000" cy="2303463"/>
          </a:xfrm>
        </p:spPr>
        <p:txBody>
          <a:bodyPr/>
          <a:lstStyle/>
          <a:p>
            <a:r>
              <a:rPr lang="en-AU" altLang="en-US" smtClean="0"/>
              <a:t>Sometimes the recipes that we want to make don’t have the healthiest ingredients in them.</a:t>
            </a:r>
          </a:p>
          <a:p>
            <a:endParaRPr lang="en-AU" altLang="en-US" smtClean="0"/>
          </a:p>
          <a:p>
            <a:r>
              <a:rPr lang="en-AU" altLang="en-US" smtClean="0"/>
              <a:t>What can we do?</a:t>
            </a:r>
          </a:p>
        </p:txBody>
      </p:sp>
      <p:pic>
        <p:nvPicPr>
          <p:cNvPr id="64516"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65688" y="1268413"/>
            <a:ext cx="3810000" cy="3810000"/>
          </a:xfrm>
        </p:spPr>
      </p:pic>
      <p:sp>
        <p:nvSpPr>
          <p:cNvPr id="7" name="TextBox 6"/>
          <p:cNvSpPr txBox="1"/>
          <p:nvPr/>
        </p:nvSpPr>
        <p:spPr>
          <a:xfrm>
            <a:off x="395536" y="3789040"/>
            <a:ext cx="4680520" cy="707886"/>
          </a:xfrm>
          <a:prstGeom prst="rect">
            <a:avLst/>
          </a:prstGeom>
          <a:noFill/>
        </p:spPr>
        <p:txBody>
          <a:bodyPr>
            <a:spAutoFit/>
          </a:bodyPr>
          <a:lstStyle/>
          <a:p>
            <a:pPr eaLnBrk="1" hangingPunct="1">
              <a:defRPr/>
            </a:pPr>
            <a:r>
              <a:rPr lang="en-AU" sz="4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Lets Modify Them!</a:t>
            </a:r>
          </a:p>
        </p:txBody>
      </p:sp>
      <p:pic>
        <p:nvPicPr>
          <p:cNvPr id="645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35796" y="510761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7000"/>
    </mc:Choice>
    <mc:Fallback xmlns="">
      <p:transition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altLang="en-US" smtClean="0"/>
              <a:t>Ingredients to Look For in Recipes</a:t>
            </a:r>
          </a:p>
        </p:txBody>
      </p:sp>
      <p:sp>
        <p:nvSpPr>
          <p:cNvPr id="3" name="Content Placeholder 2"/>
          <p:cNvSpPr>
            <a:spLocks noGrp="1"/>
          </p:cNvSpPr>
          <p:nvPr>
            <p:ph sz="half" idx="1"/>
          </p:nvPr>
        </p:nvSpPr>
        <p:spPr>
          <a:xfrm>
            <a:off x="685800" y="1143000"/>
            <a:ext cx="2878138" cy="4114800"/>
          </a:xfrm>
        </p:spPr>
        <p:txBody>
          <a:bodyPr/>
          <a:lstStyle/>
          <a:p>
            <a:pPr marL="0" indent="0">
              <a:buFontTx/>
              <a:buNone/>
              <a:defRPr/>
            </a:pPr>
            <a:r>
              <a:rPr lang="en-AU" b="1" dirty="0" smtClean="0">
                <a:solidFill>
                  <a:srgbClr val="618C98"/>
                </a:solidFill>
              </a:rPr>
              <a:t>Fatty foods</a:t>
            </a:r>
            <a:endParaRPr lang="en-AU" dirty="0" smtClean="0">
              <a:solidFill>
                <a:srgbClr val="618C98"/>
              </a:solidFill>
            </a:endParaRPr>
          </a:p>
          <a:p>
            <a:pPr>
              <a:defRPr/>
            </a:pPr>
            <a:r>
              <a:rPr lang="en-AU" sz="2000" dirty="0" smtClean="0"/>
              <a:t>Butter</a:t>
            </a:r>
          </a:p>
          <a:p>
            <a:pPr>
              <a:defRPr/>
            </a:pPr>
            <a:r>
              <a:rPr lang="en-AU" sz="2000" dirty="0"/>
              <a:t>Animal fat (dripping</a:t>
            </a:r>
            <a:r>
              <a:rPr lang="en-AU" sz="2000" dirty="0" smtClean="0"/>
              <a:t>)</a:t>
            </a:r>
            <a:endParaRPr lang="en-AU" sz="2000" dirty="0"/>
          </a:p>
          <a:p>
            <a:pPr>
              <a:defRPr/>
            </a:pPr>
            <a:r>
              <a:rPr lang="en-AU" sz="2000" dirty="0" smtClean="0"/>
              <a:t>Cheese</a:t>
            </a:r>
          </a:p>
          <a:p>
            <a:pPr>
              <a:defRPr/>
            </a:pPr>
            <a:r>
              <a:rPr lang="en-AU" sz="2000" dirty="0" smtClean="0"/>
              <a:t>Cream</a:t>
            </a:r>
          </a:p>
          <a:p>
            <a:pPr>
              <a:defRPr/>
            </a:pPr>
            <a:r>
              <a:rPr lang="en-AU" sz="2000" dirty="0" smtClean="0"/>
              <a:t>Sour cream</a:t>
            </a:r>
          </a:p>
          <a:p>
            <a:pPr>
              <a:defRPr/>
            </a:pPr>
            <a:r>
              <a:rPr lang="en-AU" sz="2000" dirty="0" smtClean="0"/>
              <a:t>Coconut oil, cream, milk</a:t>
            </a:r>
          </a:p>
          <a:p>
            <a:pPr marL="0" indent="0">
              <a:buFontTx/>
              <a:buNone/>
              <a:defRPr/>
            </a:pPr>
            <a:endParaRPr lang="en-AU" dirty="0" smtClean="0"/>
          </a:p>
          <a:p>
            <a:pPr>
              <a:defRPr/>
            </a:pPr>
            <a:endParaRPr lang="en-AU" dirty="0"/>
          </a:p>
        </p:txBody>
      </p:sp>
      <p:sp>
        <p:nvSpPr>
          <p:cNvPr id="8" name="Content Placeholder 2"/>
          <p:cNvSpPr txBox="1">
            <a:spLocks/>
          </p:cNvSpPr>
          <p:nvPr/>
        </p:nvSpPr>
        <p:spPr bwMode="auto">
          <a:xfrm>
            <a:off x="3384550" y="1185863"/>
            <a:ext cx="2087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defRPr/>
            </a:pPr>
            <a:r>
              <a:rPr lang="en-AU" b="1" kern="0" dirty="0" smtClean="0">
                <a:solidFill>
                  <a:srgbClr val="618C98"/>
                </a:solidFill>
              </a:rPr>
              <a:t>Sugary foods</a:t>
            </a:r>
          </a:p>
          <a:p>
            <a:pPr>
              <a:defRPr/>
            </a:pPr>
            <a:r>
              <a:rPr lang="en-AU" sz="2000" kern="0" dirty="0" smtClean="0"/>
              <a:t>Table sugar</a:t>
            </a:r>
          </a:p>
          <a:p>
            <a:pPr>
              <a:defRPr/>
            </a:pPr>
            <a:r>
              <a:rPr lang="en-AU" sz="2000" kern="0" dirty="0" smtClean="0"/>
              <a:t>Brown sugar</a:t>
            </a:r>
          </a:p>
          <a:p>
            <a:pPr>
              <a:defRPr/>
            </a:pPr>
            <a:r>
              <a:rPr lang="en-AU" sz="2000" kern="0" dirty="0" smtClean="0"/>
              <a:t>Caster sugar </a:t>
            </a:r>
          </a:p>
          <a:p>
            <a:pPr>
              <a:defRPr/>
            </a:pPr>
            <a:r>
              <a:rPr lang="en-AU" sz="2000" kern="0" dirty="0" smtClean="0"/>
              <a:t>Syrups</a:t>
            </a:r>
          </a:p>
          <a:p>
            <a:pPr>
              <a:defRPr/>
            </a:pPr>
            <a:r>
              <a:rPr lang="en-AU" sz="2000" kern="0" dirty="0" smtClean="0"/>
              <a:t>Honey</a:t>
            </a:r>
          </a:p>
          <a:p>
            <a:pPr>
              <a:defRPr/>
            </a:pPr>
            <a:r>
              <a:rPr lang="en-AU" sz="2000" kern="0" dirty="0" smtClean="0"/>
              <a:t>Malt</a:t>
            </a:r>
          </a:p>
          <a:p>
            <a:pPr>
              <a:defRPr/>
            </a:pPr>
            <a:endParaRPr lang="en-AU" kern="0" dirty="0" smtClean="0"/>
          </a:p>
          <a:p>
            <a:pPr>
              <a:defRPr/>
            </a:pPr>
            <a:endParaRPr lang="en-AU" kern="0" dirty="0" smtClean="0"/>
          </a:p>
          <a:p>
            <a:pPr>
              <a:defRPr/>
            </a:pPr>
            <a:endParaRPr lang="en-AU" kern="0" dirty="0"/>
          </a:p>
        </p:txBody>
      </p:sp>
      <p:sp>
        <p:nvSpPr>
          <p:cNvPr id="9" name="Content Placeholder 2"/>
          <p:cNvSpPr txBox="1">
            <a:spLocks/>
          </p:cNvSpPr>
          <p:nvPr/>
        </p:nvSpPr>
        <p:spPr bwMode="auto">
          <a:xfrm>
            <a:off x="5475288" y="1111250"/>
            <a:ext cx="31638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defRPr/>
            </a:pPr>
            <a:r>
              <a:rPr lang="en-AU" b="1" kern="0" dirty="0" smtClean="0">
                <a:solidFill>
                  <a:srgbClr val="618C98"/>
                </a:solidFill>
              </a:rPr>
              <a:t>Salty foods</a:t>
            </a:r>
          </a:p>
          <a:p>
            <a:pPr>
              <a:defRPr/>
            </a:pPr>
            <a:r>
              <a:rPr lang="en-AU" sz="2000" kern="0" dirty="0" smtClean="0"/>
              <a:t>Table salt</a:t>
            </a:r>
          </a:p>
          <a:p>
            <a:pPr>
              <a:defRPr/>
            </a:pPr>
            <a:r>
              <a:rPr lang="en-AU" sz="2000" kern="0" dirty="0" smtClean="0"/>
              <a:t>Canned and jarred food</a:t>
            </a:r>
          </a:p>
          <a:p>
            <a:pPr>
              <a:defRPr/>
            </a:pPr>
            <a:r>
              <a:rPr lang="en-AU" sz="2000" kern="0" dirty="0" smtClean="0"/>
              <a:t>Processed meat</a:t>
            </a:r>
          </a:p>
          <a:p>
            <a:pPr>
              <a:defRPr/>
            </a:pPr>
            <a:r>
              <a:rPr lang="en-AU" sz="2000" kern="0" dirty="0" smtClean="0"/>
              <a:t>Cured/ pickled food</a:t>
            </a:r>
          </a:p>
          <a:p>
            <a:pPr>
              <a:defRPr/>
            </a:pPr>
            <a:r>
              <a:rPr lang="en-AU" sz="2000" kern="0" dirty="0" smtClean="0"/>
              <a:t>Take away foods</a:t>
            </a:r>
          </a:p>
          <a:p>
            <a:pPr>
              <a:defRPr/>
            </a:pPr>
            <a:endParaRPr lang="en-AU" kern="0" dirty="0"/>
          </a:p>
          <a:p>
            <a:pPr>
              <a:defRPr/>
            </a:pPr>
            <a:endParaRPr lang="en-AU" kern="0" dirty="0" smtClean="0"/>
          </a:p>
          <a:p>
            <a:pPr>
              <a:defRPr/>
            </a:pPr>
            <a:endParaRPr lang="en-AU" kern="0" dirty="0"/>
          </a:p>
        </p:txBody>
      </p:sp>
      <p:sp>
        <p:nvSpPr>
          <p:cNvPr id="10" name="Rectangle 9"/>
          <p:cNvSpPr/>
          <p:nvPr/>
        </p:nvSpPr>
        <p:spPr>
          <a:xfrm>
            <a:off x="539552" y="5097808"/>
            <a:ext cx="8289449" cy="492443"/>
          </a:xfrm>
          <a:prstGeom prst="rect">
            <a:avLst/>
          </a:prstGeom>
        </p:spPr>
        <p:txBody>
          <a:bodyPr wrap="none">
            <a:spAutoFit/>
          </a:bodyPr>
          <a:lstStyle/>
          <a:p>
            <a:pPr eaLnBrk="1" hangingPunct="1">
              <a:defRPr/>
            </a:pPr>
            <a:r>
              <a:rPr lang="en-AU" sz="2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The “Only sometimes and in small amounts” foods</a:t>
            </a:r>
          </a:p>
        </p:txBody>
      </p:sp>
      <p:pic>
        <p:nvPicPr>
          <p:cNvPr id="6656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4136" y="39330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6500"/>
    </mc:Choice>
    <mc:Fallback xmlns="">
      <p:transition advTm="7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AU" altLang="en-US" smtClean="0"/>
              <a:t>Fats: Good Fats are Healthy For Your Heart</a:t>
            </a:r>
          </a:p>
        </p:txBody>
      </p:sp>
      <p:sp>
        <p:nvSpPr>
          <p:cNvPr id="3" name="Content Placeholder 2"/>
          <p:cNvSpPr>
            <a:spLocks noGrp="1"/>
          </p:cNvSpPr>
          <p:nvPr>
            <p:ph sz="half" idx="1"/>
          </p:nvPr>
        </p:nvSpPr>
        <p:spPr>
          <a:xfrm>
            <a:off x="468313" y="1182688"/>
            <a:ext cx="3810000" cy="4114800"/>
          </a:xfrm>
        </p:spPr>
        <p:txBody>
          <a:bodyPr/>
          <a:lstStyle/>
          <a:p>
            <a:pPr marL="0" indent="0">
              <a:buFontTx/>
              <a:buNone/>
              <a:defRPr/>
            </a:pPr>
            <a:r>
              <a:rPr lang="en-AU" b="1" dirty="0" smtClean="0">
                <a:solidFill>
                  <a:srgbClr val="618C98"/>
                </a:solidFill>
              </a:rPr>
              <a:t>Monounsaturated Fat</a:t>
            </a:r>
          </a:p>
          <a:p>
            <a:pPr>
              <a:defRPr/>
            </a:pPr>
            <a:r>
              <a:rPr lang="en-AU" sz="2000" dirty="0" smtClean="0">
                <a:latin typeface="Calibri" panose="020F0502020204030204" pitchFamily="34" charset="0"/>
              </a:rPr>
              <a:t>↓ </a:t>
            </a:r>
            <a:r>
              <a:rPr lang="en-AU" sz="2000" dirty="0" smtClean="0"/>
              <a:t>Bad cholesterol</a:t>
            </a:r>
          </a:p>
          <a:p>
            <a:pPr>
              <a:defRPr/>
            </a:pPr>
            <a:r>
              <a:rPr lang="en-AU" sz="2000" dirty="0" smtClean="0">
                <a:latin typeface="Calibri" panose="020F0502020204030204" pitchFamily="34" charset="0"/>
              </a:rPr>
              <a:t>↑ </a:t>
            </a:r>
            <a:r>
              <a:rPr lang="en-AU" sz="2000" dirty="0" smtClean="0">
                <a:latin typeface="+mj-lt"/>
              </a:rPr>
              <a:t>Good cholesterol</a:t>
            </a:r>
          </a:p>
          <a:p>
            <a:pPr>
              <a:defRPr/>
            </a:pPr>
            <a:endParaRPr lang="en-AU" sz="2000" dirty="0" smtClean="0"/>
          </a:p>
          <a:p>
            <a:pPr>
              <a:defRPr/>
            </a:pPr>
            <a:r>
              <a:rPr lang="en-AU" sz="2000" dirty="0" smtClean="0"/>
              <a:t>Example</a:t>
            </a:r>
          </a:p>
          <a:p>
            <a:pPr lvl="1">
              <a:defRPr/>
            </a:pPr>
            <a:r>
              <a:rPr lang="en-AU" sz="2000" dirty="0"/>
              <a:t>Olive oil</a:t>
            </a:r>
          </a:p>
          <a:p>
            <a:pPr lvl="1">
              <a:defRPr/>
            </a:pPr>
            <a:r>
              <a:rPr lang="en-AU" sz="2000" dirty="0"/>
              <a:t>Canola </a:t>
            </a:r>
            <a:r>
              <a:rPr lang="en-AU" sz="2000" dirty="0" smtClean="0"/>
              <a:t>oil</a:t>
            </a:r>
          </a:p>
          <a:p>
            <a:pPr lvl="1">
              <a:defRPr/>
            </a:pPr>
            <a:r>
              <a:rPr lang="en-AU" sz="2000" dirty="0" smtClean="0"/>
              <a:t>Avocado oil</a:t>
            </a:r>
          </a:p>
          <a:p>
            <a:pPr lvl="1">
              <a:defRPr/>
            </a:pPr>
            <a:r>
              <a:rPr lang="en-AU" sz="2000" dirty="0" smtClean="0"/>
              <a:t>Nut oils (peanut, hazelnut, cashew and almond)</a:t>
            </a:r>
          </a:p>
        </p:txBody>
      </p:sp>
      <p:sp>
        <p:nvSpPr>
          <p:cNvPr id="4" name="Content Placeholder 3"/>
          <p:cNvSpPr>
            <a:spLocks noGrp="1"/>
          </p:cNvSpPr>
          <p:nvPr>
            <p:ph sz="half" idx="2"/>
          </p:nvPr>
        </p:nvSpPr>
        <p:spPr>
          <a:xfrm>
            <a:off x="4427538" y="1182688"/>
            <a:ext cx="4386262" cy="4114800"/>
          </a:xfrm>
        </p:spPr>
        <p:txBody>
          <a:bodyPr/>
          <a:lstStyle/>
          <a:p>
            <a:pPr marL="0" indent="0">
              <a:buFontTx/>
              <a:buNone/>
              <a:defRPr/>
            </a:pPr>
            <a:r>
              <a:rPr lang="en-AU" b="1" dirty="0" smtClean="0">
                <a:solidFill>
                  <a:srgbClr val="618C98"/>
                </a:solidFill>
              </a:rPr>
              <a:t>Polyunsaturated Fat</a:t>
            </a:r>
          </a:p>
          <a:p>
            <a:pPr>
              <a:defRPr/>
            </a:pPr>
            <a:r>
              <a:rPr lang="en-AU" sz="2000" dirty="0">
                <a:latin typeface="Calibri" panose="020F0502020204030204" pitchFamily="34" charset="0"/>
              </a:rPr>
              <a:t>↓ </a:t>
            </a:r>
            <a:r>
              <a:rPr lang="en-AU" sz="2000" dirty="0"/>
              <a:t>Bad </a:t>
            </a:r>
            <a:r>
              <a:rPr lang="en-AU" sz="2000" dirty="0" smtClean="0"/>
              <a:t>cholesterol</a:t>
            </a:r>
          </a:p>
          <a:p>
            <a:pPr>
              <a:defRPr/>
            </a:pPr>
            <a:endParaRPr lang="en-AU" sz="2000" dirty="0"/>
          </a:p>
          <a:p>
            <a:pPr>
              <a:defRPr/>
            </a:pPr>
            <a:r>
              <a:rPr lang="en-AU" sz="2000" dirty="0" smtClean="0"/>
              <a:t>Example</a:t>
            </a:r>
          </a:p>
          <a:p>
            <a:pPr lvl="1">
              <a:defRPr/>
            </a:pPr>
            <a:r>
              <a:rPr lang="en-AU" sz="2000" dirty="0" smtClean="0"/>
              <a:t>Corn oil</a:t>
            </a:r>
          </a:p>
          <a:p>
            <a:pPr lvl="1">
              <a:defRPr/>
            </a:pPr>
            <a:r>
              <a:rPr lang="en-AU" sz="2000" dirty="0" smtClean="0"/>
              <a:t>Safflower oil</a:t>
            </a:r>
          </a:p>
          <a:p>
            <a:pPr lvl="1">
              <a:defRPr/>
            </a:pPr>
            <a:r>
              <a:rPr lang="en-AU" sz="2000" dirty="0" smtClean="0"/>
              <a:t>Sunflower oil</a:t>
            </a:r>
          </a:p>
          <a:p>
            <a:pPr lvl="1">
              <a:defRPr/>
            </a:pPr>
            <a:r>
              <a:rPr lang="en-AU" sz="2000" dirty="0" smtClean="0"/>
              <a:t>Soya bean oil</a:t>
            </a:r>
          </a:p>
          <a:p>
            <a:pPr lvl="1">
              <a:defRPr/>
            </a:pPr>
            <a:r>
              <a:rPr lang="en-AU" sz="2000" dirty="0" smtClean="0"/>
              <a:t>Most margarines</a:t>
            </a:r>
          </a:p>
          <a:p>
            <a:pPr lvl="1">
              <a:defRPr/>
            </a:pPr>
            <a:r>
              <a:rPr lang="en-AU" sz="2000" dirty="0" smtClean="0"/>
              <a:t>Oily fish</a:t>
            </a:r>
          </a:p>
          <a:p>
            <a:pPr lvl="1">
              <a:defRPr/>
            </a:pPr>
            <a:r>
              <a:rPr lang="en-AU" sz="2000" dirty="0" smtClean="0"/>
              <a:t>Nut oils (walnut and brazil)</a:t>
            </a:r>
          </a:p>
          <a:p>
            <a:pPr>
              <a:defRPr/>
            </a:pPr>
            <a:endParaRPr lang="en-AU" dirty="0" smtClean="0"/>
          </a:p>
        </p:txBody>
      </p:sp>
      <p:pic>
        <p:nvPicPr>
          <p:cNvPr id="6861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6425" y="2297113"/>
            <a:ext cx="20431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4438" y="5297488"/>
            <a:ext cx="22971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76913" y="5854700"/>
            <a:ext cx="2360612" cy="369888"/>
          </a:xfrm>
          <a:prstGeom prst="rect">
            <a:avLst/>
          </a:prstGeom>
        </p:spPr>
        <p:txBody>
          <a:bodyPr>
            <a:spAutoFit/>
          </a:bodyPr>
          <a:lstStyle/>
          <a:p>
            <a:pPr>
              <a:defRPr/>
            </a:pPr>
            <a:r>
              <a:rPr lang="en-AU" b="1" dirty="0">
                <a:ln/>
                <a:solidFill>
                  <a:srgbClr val="7030A0"/>
                </a:solidFill>
                <a:effectLst>
                  <a:outerShdw blurRad="38100" dist="19050" dir="2700000" algn="tl" rotWithShape="0">
                    <a:schemeClr val="dk1">
                      <a:lumMod val="50000"/>
                      <a:alpha val="40000"/>
                    </a:schemeClr>
                  </a:outerShdw>
                </a:effectLst>
                <a:latin typeface="Arial" charset="0"/>
              </a:rPr>
              <a:t>Use small amounts</a:t>
            </a:r>
          </a:p>
        </p:txBody>
      </p:sp>
      <p:pic>
        <p:nvPicPr>
          <p:cNvPr id="6861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31840" y="26402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2000"/>
    </mc:Choice>
    <mc:Fallback xmlns="">
      <p:transition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20700" y="304800"/>
            <a:ext cx="7937500" cy="685800"/>
          </a:xfrm>
        </p:spPr>
        <p:txBody>
          <a:bodyPr/>
          <a:lstStyle/>
          <a:p>
            <a:r>
              <a:rPr lang="en-AU" altLang="en-US" smtClean="0"/>
              <a:t>Fats: Bad Fats are Unhealthy For Your Heart</a:t>
            </a:r>
          </a:p>
        </p:txBody>
      </p:sp>
      <p:sp>
        <p:nvSpPr>
          <p:cNvPr id="6" name="Content Placeholder 2"/>
          <p:cNvSpPr>
            <a:spLocks noGrp="1"/>
          </p:cNvSpPr>
          <p:nvPr>
            <p:ph type="body" sz="half" idx="1"/>
          </p:nvPr>
        </p:nvSpPr>
        <p:spPr/>
        <p:txBody>
          <a:bodyPr/>
          <a:lstStyle/>
          <a:p>
            <a:pPr marL="0" indent="0">
              <a:buFontTx/>
              <a:buNone/>
              <a:defRPr/>
            </a:pPr>
            <a:r>
              <a:rPr lang="en-AU" sz="2400" b="1" dirty="0" smtClean="0">
                <a:solidFill>
                  <a:srgbClr val="618C98"/>
                </a:solidFill>
              </a:rPr>
              <a:t>Saturated Fat</a:t>
            </a:r>
          </a:p>
          <a:p>
            <a:pPr>
              <a:defRPr/>
            </a:pPr>
            <a:r>
              <a:rPr lang="en-AU" dirty="0" smtClean="0">
                <a:latin typeface="Calibri" panose="020F0502020204030204" pitchFamily="34" charset="0"/>
              </a:rPr>
              <a:t>↑ </a:t>
            </a:r>
            <a:r>
              <a:rPr lang="en-AU" dirty="0" smtClean="0"/>
              <a:t>Bad cholesterol</a:t>
            </a:r>
          </a:p>
          <a:p>
            <a:pPr marL="0" indent="0">
              <a:buFontTx/>
              <a:buNone/>
              <a:defRPr/>
            </a:pPr>
            <a:endParaRPr lang="en-AU" dirty="0" smtClean="0"/>
          </a:p>
          <a:p>
            <a:pPr>
              <a:defRPr/>
            </a:pPr>
            <a:r>
              <a:rPr lang="en-AU" dirty="0" smtClean="0"/>
              <a:t>Increases your risk of heart attack and stroke</a:t>
            </a:r>
          </a:p>
          <a:p>
            <a:pPr>
              <a:defRPr/>
            </a:pPr>
            <a:endParaRPr lang="en-AU" dirty="0" smtClean="0"/>
          </a:p>
        </p:txBody>
      </p:sp>
      <p:sp>
        <p:nvSpPr>
          <p:cNvPr id="52226" name="Content Placeholder 3"/>
          <p:cNvSpPr>
            <a:spLocks noGrp="1"/>
          </p:cNvSpPr>
          <p:nvPr>
            <p:ph sz="half" idx="2"/>
          </p:nvPr>
        </p:nvSpPr>
        <p:spPr/>
        <p:txBody>
          <a:bodyPr/>
          <a:lstStyle/>
          <a:p>
            <a:pPr marL="0" indent="0">
              <a:buFontTx/>
              <a:buNone/>
              <a:defRPr/>
            </a:pPr>
            <a:r>
              <a:rPr lang="en-AU" altLang="en-US" sz="2400" b="1" dirty="0" smtClean="0">
                <a:solidFill>
                  <a:srgbClr val="618C98"/>
                </a:solidFill>
              </a:rPr>
              <a:t>Examples:</a:t>
            </a:r>
          </a:p>
          <a:p>
            <a:pPr>
              <a:defRPr/>
            </a:pPr>
            <a:r>
              <a:rPr lang="en-AU" altLang="en-US" dirty="0" smtClean="0"/>
              <a:t>Full fat dairy foods</a:t>
            </a:r>
          </a:p>
          <a:p>
            <a:pPr>
              <a:defRPr/>
            </a:pPr>
            <a:r>
              <a:rPr lang="en-AU" altLang="en-US" dirty="0" smtClean="0"/>
              <a:t>Butter </a:t>
            </a:r>
          </a:p>
          <a:p>
            <a:pPr>
              <a:defRPr/>
            </a:pPr>
            <a:r>
              <a:rPr lang="en-AU" altLang="en-US" dirty="0" smtClean="0"/>
              <a:t>Cream </a:t>
            </a:r>
          </a:p>
          <a:p>
            <a:pPr>
              <a:defRPr/>
            </a:pPr>
            <a:r>
              <a:rPr lang="en-AU" altLang="en-US" dirty="0" smtClean="0"/>
              <a:t>Lard</a:t>
            </a:r>
          </a:p>
          <a:p>
            <a:pPr>
              <a:defRPr/>
            </a:pPr>
            <a:r>
              <a:rPr lang="en-AU" altLang="en-US" dirty="0" smtClean="0"/>
              <a:t>Dripping</a:t>
            </a:r>
          </a:p>
          <a:p>
            <a:pPr>
              <a:defRPr/>
            </a:pPr>
            <a:r>
              <a:rPr lang="en-AU" altLang="en-US" dirty="0" smtClean="0"/>
              <a:t>Fatty meat and poultry</a:t>
            </a:r>
          </a:p>
          <a:p>
            <a:pPr>
              <a:defRPr/>
            </a:pPr>
            <a:r>
              <a:rPr lang="en-AU" altLang="en-US" dirty="0" smtClean="0"/>
              <a:t>Coconut oil, cream and milk</a:t>
            </a:r>
          </a:p>
          <a:p>
            <a:pPr lvl="1">
              <a:defRPr/>
            </a:pPr>
            <a:endParaRPr lang="en-AU" altLang="en-US" dirty="0" smtClean="0"/>
          </a:p>
        </p:txBody>
      </p:sp>
      <p:pic>
        <p:nvPicPr>
          <p:cNvPr id="7066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700" y="3200400"/>
            <a:ext cx="41402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4088" y="43651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4000"/>
    </mc:Choice>
    <mc:Fallback xmlns="">
      <p:transition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AU" altLang="en-US" smtClean="0"/>
              <a:t>Modifying a Recipe with Fat, Sugar or Salt</a:t>
            </a:r>
          </a:p>
        </p:txBody>
      </p:sp>
      <p:sp>
        <p:nvSpPr>
          <p:cNvPr id="40963" name="Text Placeholder 2"/>
          <p:cNvSpPr>
            <a:spLocks noGrp="1"/>
          </p:cNvSpPr>
          <p:nvPr>
            <p:ph type="body" sz="half" idx="1"/>
          </p:nvPr>
        </p:nvSpPr>
        <p:spPr>
          <a:xfrm>
            <a:off x="685800" y="979488"/>
            <a:ext cx="8137525" cy="4968875"/>
          </a:xfrm>
        </p:spPr>
        <p:txBody>
          <a:bodyPr/>
          <a:lstStyle/>
          <a:p>
            <a:pPr marL="457200" indent="-457200">
              <a:buFontTx/>
              <a:buAutoNum type="arabicPeriod"/>
              <a:defRPr/>
            </a:pPr>
            <a:r>
              <a:rPr lang="en-AU" altLang="en-US" dirty="0" smtClean="0"/>
              <a:t>Can the fat, sugar or salt be </a:t>
            </a:r>
            <a:r>
              <a:rPr lang="en-AU" altLang="en-US" u="sng" dirty="0" smtClean="0"/>
              <a:t>removed</a:t>
            </a:r>
            <a:r>
              <a:rPr lang="en-AU" altLang="en-US" dirty="0" smtClean="0"/>
              <a:t> from the recipe?</a:t>
            </a:r>
          </a:p>
          <a:p>
            <a:pPr marL="1257300" lvl="2" indent="-457200">
              <a:defRPr/>
            </a:pPr>
            <a:r>
              <a:rPr lang="en-AU" altLang="en-US" dirty="0" smtClean="0"/>
              <a:t>Does the recipe need it?</a:t>
            </a:r>
          </a:p>
          <a:p>
            <a:pPr marL="1257300" lvl="2" indent="-457200">
              <a:defRPr/>
            </a:pPr>
            <a:r>
              <a:rPr lang="en-AU" altLang="en-US" dirty="0" smtClean="0"/>
              <a:t>Are we adding it out of habit?</a:t>
            </a:r>
          </a:p>
          <a:p>
            <a:pPr marL="800100" lvl="2" indent="0">
              <a:buFontTx/>
              <a:buNone/>
              <a:defRPr/>
            </a:pPr>
            <a:endParaRPr lang="en-AU" altLang="en-US" dirty="0" smtClean="0"/>
          </a:p>
          <a:p>
            <a:pPr marL="457200" indent="-457200">
              <a:buFontTx/>
              <a:buAutoNum type="arabicPeriod"/>
              <a:defRPr/>
            </a:pPr>
            <a:r>
              <a:rPr lang="en-AU" altLang="en-US" dirty="0" smtClean="0"/>
              <a:t>Can we </a:t>
            </a:r>
            <a:r>
              <a:rPr lang="en-AU" altLang="en-US" u="sng" dirty="0" smtClean="0"/>
              <a:t>reduce</a:t>
            </a:r>
            <a:r>
              <a:rPr lang="en-AU" altLang="en-US" dirty="0" smtClean="0"/>
              <a:t> the amount we use?</a:t>
            </a:r>
          </a:p>
          <a:p>
            <a:pPr marL="1257300" lvl="2" indent="-457200">
              <a:defRPr/>
            </a:pPr>
            <a:r>
              <a:rPr lang="en-AU" altLang="en-US" dirty="0" smtClean="0"/>
              <a:t>Use a spray oil</a:t>
            </a:r>
          </a:p>
          <a:p>
            <a:pPr marL="800100" lvl="2" indent="0">
              <a:buFontTx/>
              <a:buNone/>
              <a:defRPr/>
            </a:pPr>
            <a:endParaRPr lang="en-AU" altLang="en-US" dirty="0" smtClean="0"/>
          </a:p>
          <a:p>
            <a:pPr marL="800100" lvl="2" indent="0">
              <a:buFontTx/>
              <a:buNone/>
              <a:defRPr/>
            </a:pPr>
            <a:endParaRPr lang="en-AU" altLang="en-US" dirty="0" smtClean="0"/>
          </a:p>
          <a:p>
            <a:pPr marL="800100" lvl="2" indent="0">
              <a:buFontTx/>
              <a:buNone/>
              <a:defRPr/>
            </a:pPr>
            <a:endParaRPr lang="en-AU" altLang="en-US" dirty="0" smtClean="0"/>
          </a:p>
          <a:p>
            <a:pPr marL="1257300" lvl="2" indent="-457200">
              <a:defRPr/>
            </a:pPr>
            <a:endParaRPr lang="en-AU" altLang="en-US" dirty="0" smtClean="0"/>
          </a:p>
        </p:txBody>
      </p:sp>
      <p:pic>
        <p:nvPicPr>
          <p:cNvPr id="7270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9063" y="1557338"/>
            <a:ext cx="1698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28738" y="3644900"/>
            <a:ext cx="273843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descr="http://graphics8.nytimes.com/images/2012/11/07/health/07well_physed/07well_physed-tmagArtic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313" y="3646488"/>
            <a:ext cx="34417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41475" y="2774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6200"/>
    </mc:Choice>
    <mc:Fallback xmlns="">
      <p:transition advTm="5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AU" altLang="en-US" smtClean="0"/>
              <a:t>Modifying a Recipe with Fat, Sugar or Salt</a:t>
            </a:r>
          </a:p>
        </p:txBody>
      </p:sp>
      <p:sp>
        <p:nvSpPr>
          <p:cNvPr id="74755" name="Text Placeholder 2"/>
          <p:cNvSpPr>
            <a:spLocks noGrp="1"/>
          </p:cNvSpPr>
          <p:nvPr>
            <p:ph type="body" sz="half" idx="1"/>
          </p:nvPr>
        </p:nvSpPr>
        <p:spPr>
          <a:xfrm>
            <a:off x="685800" y="1143000"/>
            <a:ext cx="4678363" cy="4114800"/>
          </a:xfrm>
        </p:spPr>
        <p:txBody>
          <a:bodyPr/>
          <a:lstStyle/>
          <a:p>
            <a:pPr marL="457200" indent="-457200">
              <a:buFontTx/>
              <a:buAutoNum type="arabicPeriod" startAt="3"/>
            </a:pPr>
            <a:r>
              <a:rPr lang="en-AU" altLang="en-US" smtClean="0"/>
              <a:t>Can we </a:t>
            </a:r>
            <a:r>
              <a:rPr lang="en-AU" altLang="en-US" u="sng" smtClean="0"/>
              <a:t>replace </a:t>
            </a:r>
            <a:r>
              <a:rPr lang="en-AU" altLang="en-US" smtClean="0"/>
              <a:t>it for something better for us?</a:t>
            </a:r>
          </a:p>
          <a:p>
            <a:pPr marL="800100" lvl="2" indent="0">
              <a:buFontTx/>
              <a:buNone/>
            </a:pPr>
            <a:r>
              <a:rPr lang="en-AU" altLang="en-US" smtClean="0"/>
              <a:t>Herbs/ spices</a:t>
            </a:r>
          </a:p>
          <a:p>
            <a:pPr marL="400050" lvl="1" indent="0">
              <a:buFontTx/>
              <a:buNone/>
            </a:pPr>
            <a:r>
              <a:rPr lang="en-AU" altLang="en-US" smtClean="0"/>
              <a:t>Fat</a:t>
            </a:r>
          </a:p>
          <a:p>
            <a:pPr marL="800100" lvl="2" indent="0"/>
            <a:r>
              <a:rPr lang="en-AU" altLang="en-US" smtClean="0"/>
              <a:t>Better fat (monounsaturated or polyunsaturated)</a:t>
            </a:r>
          </a:p>
          <a:p>
            <a:pPr marL="800100" lvl="2" indent="0"/>
            <a:r>
              <a:rPr lang="en-AU" altLang="en-US" smtClean="0"/>
              <a:t>Low fat/Fat free</a:t>
            </a:r>
          </a:p>
          <a:p>
            <a:pPr marL="400050" lvl="1" indent="0">
              <a:buFontTx/>
              <a:buNone/>
            </a:pPr>
            <a:r>
              <a:rPr lang="en-AU" altLang="en-US" smtClean="0"/>
              <a:t>Sugar</a:t>
            </a:r>
          </a:p>
          <a:p>
            <a:pPr marL="800100" lvl="2" indent="0">
              <a:lnSpc>
                <a:spcPct val="150000"/>
              </a:lnSpc>
            </a:pPr>
            <a:r>
              <a:rPr lang="en-AU" altLang="en-US" smtClean="0"/>
              <a:t>Fresh fruit, tinned fruit in natural juices or dried fried</a:t>
            </a:r>
          </a:p>
          <a:p>
            <a:pPr marL="400050" lvl="1" indent="0">
              <a:buFontTx/>
              <a:buNone/>
            </a:pPr>
            <a:r>
              <a:rPr lang="en-AU" altLang="en-US" smtClean="0"/>
              <a:t>Salt</a:t>
            </a:r>
          </a:p>
          <a:p>
            <a:pPr marL="800100" lvl="2" indent="0"/>
            <a:r>
              <a:rPr lang="en-AU" altLang="en-US" smtClean="0"/>
              <a:t>Citrus juices</a:t>
            </a:r>
          </a:p>
          <a:p>
            <a:pPr marL="800100" lvl="2" indent="0"/>
            <a:r>
              <a:rPr lang="en-AU" altLang="en-US" smtClean="0"/>
              <a:t>Vinegar</a:t>
            </a:r>
          </a:p>
          <a:p>
            <a:pPr marL="457200" indent="-457200"/>
            <a:endParaRPr lang="en-AU" altLang="en-US" smtClean="0"/>
          </a:p>
        </p:txBody>
      </p:sp>
      <p:pic>
        <p:nvPicPr>
          <p:cNvPr id="74756" name="Picture 2" descr="http://www.gourmetkoshercooking.com/wp-content/uploads/2014/05/Fresh_her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006475"/>
            <a:ext cx="23209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descr="http://senenaoupu.com/wp-content/uploads/2013/12/5.-Herbs-Spic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688" y="4797425"/>
            <a:ext cx="20383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http://bed56888308e93972c04-0dfc23b7b97881dee012a129d9518bae.r34.cf1.rackcdn.com/sites/default/files/citrus_cover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0" y="2636838"/>
            <a:ext cx="19954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51920" y="421929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000"/>
    </mc:Choice>
    <mc:Fallback xmlns="">
      <p:transition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AU" altLang="en-US" smtClean="0"/>
              <a:t>Modifying a Recipe with Fat, Sugar or Salt</a:t>
            </a:r>
          </a:p>
        </p:txBody>
      </p:sp>
      <p:sp>
        <p:nvSpPr>
          <p:cNvPr id="76803" name="Text Placeholder 2"/>
          <p:cNvSpPr>
            <a:spLocks noGrp="1"/>
          </p:cNvSpPr>
          <p:nvPr>
            <p:ph type="body" sz="half" idx="1"/>
          </p:nvPr>
        </p:nvSpPr>
        <p:spPr/>
        <p:txBody>
          <a:bodyPr/>
          <a:lstStyle/>
          <a:p>
            <a:pPr marL="457200" indent="-457200">
              <a:buFontTx/>
              <a:buAutoNum type="arabicPeriod" startAt="4"/>
            </a:pPr>
            <a:r>
              <a:rPr lang="en-AU" altLang="en-US" smtClean="0"/>
              <a:t>Can we </a:t>
            </a:r>
            <a:r>
              <a:rPr lang="en-AU" altLang="en-US" u="sng" smtClean="0"/>
              <a:t>add</a:t>
            </a:r>
            <a:r>
              <a:rPr lang="en-AU" altLang="en-US" smtClean="0"/>
              <a:t> something extra to make it better for us?</a:t>
            </a:r>
          </a:p>
          <a:p>
            <a:pPr marL="1257300" lvl="2" indent="-457200"/>
            <a:r>
              <a:rPr lang="en-AU" altLang="en-US" smtClean="0"/>
              <a:t>Vegetables</a:t>
            </a:r>
          </a:p>
          <a:p>
            <a:pPr marL="1257300" lvl="2" indent="-457200"/>
            <a:r>
              <a:rPr lang="en-AU" altLang="en-US" smtClean="0"/>
              <a:t>Fruit</a:t>
            </a:r>
          </a:p>
          <a:p>
            <a:pPr marL="1257300" lvl="2" indent="-457200"/>
            <a:r>
              <a:rPr lang="en-AU" altLang="en-US" smtClean="0"/>
              <a:t>Fibre </a:t>
            </a:r>
          </a:p>
          <a:p>
            <a:pPr marL="457200" indent="-457200">
              <a:buFontTx/>
              <a:buAutoNum type="arabicPeriod" startAt="4"/>
            </a:pPr>
            <a:r>
              <a:rPr lang="en-AU" altLang="en-US" smtClean="0"/>
              <a:t>Can we prepare or cook it differently to reduce the fat?</a:t>
            </a:r>
          </a:p>
          <a:p>
            <a:pPr lvl="1"/>
            <a:r>
              <a:rPr lang="en-AU" altLang="en-US" sz="1600" smtClean="0"/>
              <a:t>Non stick cookware	</a:t>
            </a:r>
          </a:p>
          <a:p>
            <a:pPr lvl="1"/>
            <a:r>
              <a:rPr lang="en-AU" altLang="en-US" sz="1600" smtClean="0"/>
              <a:t>Stir frying</a:t>
            </a:r>
          </a:p>
          <a:p>
            <a:pPr lvl="1"/>
            <a:r>
              <a:rPr lang="en-AU" altLang="en-US" sz="1600" smtClean="0"/>
              <a:t>Steaming	</a:t>
            </a:r>
          </a:p>
          <a:p>
            <a:pPr lvl="1"/>
            <a:r>
              <a:rPr lang="en-AU" altLang="en-US" sz="1600" smtClean="0"/>
              <a:t>BBQing</a:t>
            </a:r>
          </a:p>
          <a:p>
            <a:pPr lvl="1"/>
            <a:r>
              <a:rPr lang="en-AU" altLang="en-US" sz="1600" smtClean="0"/>
              <a:t>Microwaving</a:t>
            </a:r>
          </a:p>
          <a:p>
            <a:pPr lvl="1"/>
            <a:r>
              <a:rPr lang="en-AU" altLang="en-US" sz="1600" smtClean="0"/>
              <a:t>Grilling</a:t>
            </a:r>
          </a:p>
          <a:p>
            <a:pPr lvl="1"/>
            <a:r>
              <a:rPr lang="en-AU" altLang="en-US" sz="1600" smtClean="0"/>
              <a:t>Baking (without fat)</a:t>
            </a:r>
          </a:p>
          <a:p>
            <a:pPr marL="457200" indent="-457200"/>
            <a:endParaRPr lang="en-AU" altLang="en-US" smtClean="0"/>
          </a:p>
        </p:txBody>
      </p:sp>
      <p:pic>
        <p:nvPicPr>
          <p:cNvPr id="76804" name="Picture 2" descr="http://dinnerdiary.org/wp-content/steamed_sea_bre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860800"/>
            <a:ext cx="26162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http://ak1.picdn.net/shutterstock/videos/6311969/preview/stock-footage-close-up-colourful-stir-fry-vegetables-tasty-fresh-organic-vegetables-being-stir-fried-olive-oi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628775"/>
            <a:ext cx="2986087"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E 31.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3884613" y="45624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9750" y="304800"/>
            <a:ext cx="7918450" cy="685800"/>
          </a:xfrm>
        </p:spPr>
        <p:txBody>
          <a:bodyPr/>
          <a:lstStyle/>
          <a:p>
            <a:r>
              <a:rPr lang="en-AU" altLang="en-US" smtClean="0"/>
              <a:t>What Makes Us Choose The Foods We Eat?</a:t>
            </a:r>
          </a:p>
        </p:txBody>
      </p:sp>
      <p:sp>
        <p:nvSpPr>
          <p:cNvPr id="23555" name="Text Placeholder 2"/>
          <p:cNvSpPr>
            <a:spLocks noGrp="1"/>
          </p:cNvSpPr>
          <p:nvPr>
            <p:ph type="body" sz="half" idx="1"/>
          </p:nvPr>
        </p:nvSpPr>
        <p:spPr/>
        <p:txBody>
          <a:bodyPr/>
          <a:lstStyle/>
          <a:p>
            <a:r>
              <a:rPr lang="en-AU" altLang="en-US" sz="2200" smtClean="0"/>
              <a:t>Cost</a:t>
            </a:r>
          </a:p>
          <a:p>
            <a:r>
              <a:rPr lang="en-AU" altLang="en-US" sz="2200" smtClean="0"/>
              <a:t>Health</a:t>
            </a:r>
          </a:p>
          <a:p>
            <a:r>
              <a:rPr lang="en-AU" altLang="en-US" sz="2200" smtClean="0"/>
              <a:t>Social occasions</a:t>
            </a:r>
          </a:p>
          <a:p>
            <a:r>
              <a:rPr lang="en-AU" altLang="en-US" sz="2200" smtClean="0"/>
              <a:t>Enjoyment</a:t>
            </a:r>
          </a:p>
          <a:p>
            <a:r>
              <a:rPr lang="en-AU" altLang="en-US" sz="2200" smtClean="0"/>
              <a:t>Celebration</a:t>
            </a:r>
          </a:p>
          <a:p>
            <a:r>
              <a:rPr lang="en-AU" altLang="en-US" sz="2200" smtClean="0"/>
              <a:t>Religious significance</a:t>
            </a:r>
          </a:p>
          <a:p>
            <a:r>
              <a:rPr lang="en-AU" altLang="en-US" sz="2200" smtClean="0"/>
              <a:t>Habit </a:t>
            </a:r>
          </a:p>
          <a:p>
            <a:r>
              <a:rPr lang="en-AU" altLang="en-US" sz="2200" smtClean="0"/>
              <a:t>Food knowledge </a:t>
            </a:r>
          </a:p>
          <a:p>
            <a:r>
              <a:rPr lang="en-AU" altLang="en-US" sz="2200" smtClean="0"/>
              <a:t>Taste</a:t>
            </a:r>
          </a:p>
          <a:p>
            <a:r>
              <a:rPr lang="en-AU" altLang="en-US" sz="2200" smtClean="0"/>
              <a:t>Memories</a:t>
            </a:r>
          </a:p>
          <a:p>
            <a:endParaRPr lang="en-AU" altLang="en-US" smtClean="0"/>
          </a:p>
          <a:p>
            <a:endParaRPr lang="en-AU" altLang="en-US" smtClean="0"/>
          </a:p>
        </p:txBody>
      </p:sp>
      <p:pic>
        <p:nvPicPr>
          <p:cNvPr id="2355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1779588"/>
            <a:ext cx="3810000" cy="2841625"/>
          </a:xfrm>
        </p:spPr>
      </p:pic>
      <p:pic>
        <p:nvPicPr>
          <p:cNvPr id="2355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5105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4000"/>
    </mc:Choice>
    <mc:Fallback xmlns="">
      <p:transition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AU" altLang="en-US" smtClean="0"/>
              <a:t>Swap or Add in Fibre</a:t>
            </a:r>
          </a:p>
        </p:txBody>
      </p:sp>
      <p:sp>
        <p:nvSpPr>
          <p:cNvPr id="3" name="Text Placeholder 2"/>
          <p:cNvSpPr>
            <a:spLocks noGrp="1"/>
          </p:cNvSpPr>
          <p:nvPr>
            <p:ph type="body" sz="half" idx="1"/>
          </p:nvPr>
        </p:nvSpPr>
        <p:spPr/>
        <p:txBody>
          <a:bodyPr/>
          <a:lstStyle/>
          <a:p>
            <a:pPr>
              <a:defRPr/>
            </a:pPr>
            <a:r>
              <a:rPr lang="en-AU" dirty="0" smtClean="0"/>
              <a:t>Beans/ lentils</a:t>
            </a:r>
          </a:p>
          <a:p>
            <a:pPr>
              <a:defRPr/>
            </a:pPr>
            <a:r>
              <a:rPr lang="en-AU" dirty="0" smtClean="0"/>
              <a:t>Vegetables</a:t>
            </a:r>
          </a:p>
          <a:p>
            <a:pPr>
              <a:defRPr/>
            </a:pPr>
            <a:r>
              <a:rPr lang="en-AU" dirty="0" smtClean="0"/>
              <a:t>Fruit</a:t>
            </a:r>
          </a:p>
          <a:p>
            <a:pPr>
              <a:defRPr/>
            </a:pPr>
            <a:r>
              <a:rPr lang="en-AU" dirty="0" smtClean="0"/>
              <a:t>Whole grains</a:t>
            </a:r>
          </a:p>
          <a:p>
            <a:pPr>
              <a:defRPr/>
            </a:pPr>
            <a:endParaRPr lang="en-AU" dirty="0"/>
          </a:p>
          <a:p>
            <a:pPr marL="0" indent="0">
              <a:buFontTx/>
              <a:buNone/>
              <a:defRPr/>
            </a:pPr>
            <a:r>
              <a:rPr lang="en-AU" sz="2400" b="1" dirty="0" smtClean="0">
                <a:solidFill>
                  <a:srgbClr val="618C98"/>
                </a:solidFill>
              </a:rPr>
              <a:t>Work by</a:t>
            </a:r>
          </a:p>
          <a:p>
            <a:pPr>
              <a:defRPr/>
            </a:pPr>
            <a:r>
              <a:rPr lang="en-AU" dirty="0" smtClean="0">
                <a:latin typeface="Calibri" panose="020F0502020204030204" pitchFamily="34" charset="0"/>
              </a:rPr>
              <a:t>↑ Vitamins and Minerals</a:t>
            </a:r>
          </a:p>
          <a:p>
            <a:pPr>
              <a:defRPr/>
            </a:pPr>
            <a:r>
              <a:rPr lang="en-AU" dirty="0" smtClean="0">
                <a:latin typeface="Calibri" panose="020F0502020204030204" pitchFamily="34" charset="0"/>
              </a:rPr>
              <a:t>Healthy bowel</a:t>
            </a:r>
          </a:p>
          <a:p>
            <a:pPr>
              <a:defRPr/>
            </a:pPr>
            <a:r>
              <a:rPr lang="en-AU" dirty="0" smtClean="0">
                <a:latin typeface="Calibri" panose="020F0502020204030204" pitchFamily="34" charset="0"/>
              </a:rPr>
              <a:t>Helps with maintaining healthy weight, diabetes and heart disease</a:t>
            </a:r>
          </a:p>
          <a:p>
            <a:pPr>
              <a:defRPr/>
            </a:pPr>
            <a:endParaRPr lang="en-AU" dirty="0" smtClean="0">
              <a:latin typeface="Calibri" panose="020F0502020204030204" pitchFamily="34" charset="0"/>
            </a:endParaRPr>
          </a:p>
        </p:txBody>
      </p:sp>
      <p:pic>
        <p:nvPicPr>
          <p:cNvPr id="78852"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632450" y="647700"/>
            <a:ext cx="2393950" cy="1801813"/>
          </a:xfrm>
        </p:spPr>
      </p:pic>
      <p:pic>
        <p:nvPicPr>
          <p:cNvPr id="7885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2450" y="2449513"/>
            <a:ext cx="2393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2450" y="4043363"/>
            <a:ext cx="23939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E 32 d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35896" y="14152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AU" altLang="en-US" smtClean="0"/>
              <a:t>Recipe Activity:</a:t>
            </a:r>
            <a:br>
              <a:rPr lang="en-AU" altLang="en-US" smtClean="0"/>
            </a:br>
            <a:r>
              <a:rPr lang="en-AU" altLang="en-US" smtClean="0"/>
              <a:t>How can we improve this recipe?</a:t>
            </a:r>
          </a:p>
        </p:txBody>
      </p:sp>
      <p:sp>
        <p:nvSpPr>
          <p:cNvPr id="80899" name="Content Placeholder 2"/>
          <p:cNvSpPr txBox="1">
            <a:spLocks/>
          </p:cNvSpPr>
          <p:nvPr/>
        </p:nvSpPr>
        <p:spPr bwMode="auto">
          <a:xfrm>
            <a:off x="395288" y="1268413"/>
            <a:ext cx="43783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2913">
              <a:spcBef>
                <a:spcPct val="20000"/>
              </a:spcBef>
              <a:buChar char="•"/>
              <a:defRPr sz="2000">
                <a:solidFill>
                  <a:schemeClr val="tx1"/>
                </a:solidFill>
                <a:latin typeface="Arial" panose="020B0604020202020204" pitchFamily="34" charset="0"/>
              </a:defRPr>
            </a:lvl1pPr>
            <a:lvl2pPr marL="785813" indent="-34290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buFontTx/>
              <a:buNone/>
            </a:pPr>
            <a:r>
              <a:rPr lang="en-AU" altLang="en-US" sz="2400" b="1" u="sng">
                <a:ea typeface="ＭＳ Ｐゴシック" panose="020B0600070205080204" pitchFamily="34" charset="-128"/>
              </a:rPr>
              <a:t>Shepherds' pie </a:t>
            </a:r>
            <a:r>
              <a:rPr lang="en-AU" altLang="en-US">
                <a:ea typeface="ＭＳ Ｐゴシック" panose="020B0600070205080204" pitchFamily="34" charset="-128"/>
              </a:rPr>
              <a:t>(serves 4):</a:t>
            </a:r>
          </a:p>
          <a:p>
            <a:pPr lvl="1">
              <a:lnSpc>
                <a:spcPct val="150000"/>
              </a:lnSpc>
              <a:buFont typeface="Arial" panose="020B0604020202020204" pitchFamily="34" charset="0"/>
              <a:buChar char="•"/>
            </a:pPr>
            <a:r>
              <a:rPr lang="en-AU" altLang="en-US" sz="2000">
                <a:ea typeface="ＭＳ Ｐゴシック" panose="020B0600070205080204" pitchFamily="34" charset="-128"/>
              </a:rPr>
              <a:t>500 g minced beef</a:t>
            </a:r>
          </a:p>
          <a:p>
            <a:pPr lvl="1">
              <a:lnSpc>
                <a:spcPct val="150000"/>
              </a:lnSpc>
              <a:buFont typeface="Arial" panose="020B0604020202020204" pitchFamily="34" charset="0"/>
              <a:buChar char="•"/>
            </a:pPr>
            <a:r>
              <a:rPr lang="en-AU" altLang="en-US" sz="2000">
                <a:ea typeface="ＭＳ Ｐゴシック" panose="020B0600070205080204" pitchFamily="34" charset="-128"/>
              </a:rPr>
              <a:t>1 large onion, diced</a:t>
            </a:r>
          </a:p>
          <a:p>
            <a:pPr lvl="1">
              <a:lnSpc>
                <a:spcPct val="150000"/>
              </a:lnSpc>
              <a:buFont typeface="Arial" panose="020B0604020202020204" pitchFamily="34" charset="0"/>
              <a:buChar char="•"/>
            </a:pPr>
            <a:r>
              <a:rPr lang="en-AU" altLang="en-US" sz="2000">
                <a:ea typeface="ＭＳ Ｐゴシック" panose="020B0600070205080204" pitchFamily="34" charset="-128"/>
              </a:rPr>
              <a:t>1 tablespoons oil</a:t>
            </a:r>
          </a:p>
          <a:p>
            <a:pPr lvl="1">
              <a:lnSpc>
                <a:spcPct val="150000"/>
              </a:lnSpc>
              <a:buFont typeface="Arial" panose="020B0604020202020204" pitchFamily="34" charset="0"/>
              <a:buChar char="•"/>
            </a:pPr>
            <a:r>
              <a:rPr lang="en-AU" altLang="en-US" sz="2000">
                <a:ea typeface="ＭＳ Ｐゴシック" panose="020B0600070205080204" pitchFamily="34" charset="-128"/>
              </a:rPr>
              <a:t>500mL of beef stock</a:t>
            </a:r>
          </a:p>
          <a:p>
            <a:pPr lvl="1">
              <a:lnSpc>
                <a:spcPct val="150000"/>
              </a:lnSpc>
              <a:buFont typeface="Arial" panose="020B0604020202020204" pitchFamily="34" charset="0"/>
              <a:buChar char="•"/>
            </a:pPr>
            <a:r>
              <a:rPr lang="en-AU" altLang="en-US" sz="2000">
                <a:ea typeface="ＭＳ Ｐゴシック" panose="020B0600070205080204" pitchFamily="34" charset="-128"/>
              </a:rPr>
              <a:t>3 tablespoons tomato paste</a:t>
            </a:r>
          </a:p>
          <a:p>
            <a:pPr lvl="1">
              <a:lnSpc>
                <a:spcPct val="150000"/>
              </a:lnSpc>
              <a:buFont typeface="Arial" panose="020B0604020202020204" pitchFamily="34" charset="0"/>
              <a:buChar char="•"/>
            </a:pPr>
            <a:r>
              <a:rPr lang="en-AU" altLang="en-US" sz="2000">
                <a:ea typeface="ＭＳ Ｐゴシック" panose="020B0600070205080204" pitchFamily="34" charset="-128"/>
              </a:rPr>
              <a:t>400 g tin peeled tomatoes</a:t>
            </a:r>
          </a:p>
          <a:p>
            <a:pPr lvl="1">
              <a:lnSpc>
                <a:spcPct val="150000"/>
              </a:lnSpc>
              <a:buFont typeface="Arial" panose="020B0604020202020204" pitchFamily="34" charset="0"/>
              <a:buChar char="•"/>
            </a:pPr>
            <a:r>
              <a:rPr lang="en-AU" altLang="en-US" sz="2000">
                <a:ea typeface="ＭＳ Ｐゴシック" panose="020B0600070205080204" pitchFamily="34" charset="-128"/>
              </a:rPr>
              <a:t>1 teaspoon oregano</a:t>
            </a:r>
          </a:p>
          <a:p>
            <a:pPr lvl="1">
              <a:lnSpc>
                <a:spcPct val="150000"/>
              </a:lnSpc>
              <a:buFont typeface="Arial" panose="020B0604020202020204" pitchFamily="34" charset="0"/>
              <a:buChar char="•"/>
            </a:pPr>
            <a:r>
              <a:rPr lang="en-AU" altLang="en-US" sz="2000">
                <a:ea typeface="ＭＳ Ｐゴシック" panose="020B0600070205080204" pitchFamily="34" charset="-128"/>
              </a:rPr>
              <a:t>Salt and pepper to taste</a:t>
            </a:r>
          </a:p>
          <a:p>
            <a:pPr lvl="1">
              <a:buFont typeface="Arial" panose="020B0604020202020204" pitchFamily="34" charset="0"/>
              <a:buChar char="•"/>
            </a:pPr>
            <a:endParaRPr lang="en-AU" altLang="en-US" sz="2000">
              <a:ea typeface="ＭＳ Ｐゴシック" panose="020B0600070205080204" pitchFamily="34" charset="-128"/>
            </a:endParaRPr>
          </a:p>
        </p:txBody>
      </p:sp>
      <p:sp>
        <p:nvSpPr>
          <p:cNvPr id="6" name="Rectangle 5"/>
          <p:cNvSpPr/>
          <p:nvPr/>
        </p:nvSpPr>
        <p:spPr>
          <a:xfrm>
            <a:off x="4572000" y="1709738"/>
            <a:ext cx="4572000" cy="1881187"/>
          </a:xfrm>
          <a:prstGeom prst="rect">
            <a:avLst/>
          </a:prstGeom>
        </p:spPr>
        <p:txBody>
          <a:bodyPr>
            <a:spAutoFit/>
          </a:bodyPr>
          <a:lstStyle/>
          <a:p>
            <a:pPr marL="785813" lvl="1" indent="-342900">
              <a:lnSpc>
                <a:spcPct val="150000"/>
              </a:lnSpc>
              <a:buFont typeface="Arial" panose="020B0604020202020204" pitchFamily="34" charset="0"/>
              <a:buChar char="•"/>
              <a:defRPr/>
            </a:pPr>
            <a:r>
              <a:rPr lang="en-AU" altLang="en-US" sz="2000" kern="0" dirty="0">
                <a:ea typeface="ＭＳ Ｐゴシック" panose="020B0600070205080204" pitchFamily="34" charset="-128"/>
              </a:rPr>
              <a:t>800g potato, peeled, chopped</a:t>
            </a:r>
          </a:p>
          <a:p>
            <a:pPr marL="785813" lvl="1" indent="-342900">
              <a:lnSpc>
                <a:spcPct val="150000"/>
              </a:lnSpc>
              <a:buFont typeface="Arial" panose="020B0604020202020204" pitchFamily="34" charset="0"/>
              <a:buChar char="•"/>
              <a:defRPr/>
            </a:pPr>
            <a:r>
              <a:rPr lang="en-AU" altLang="en-US" sz="2000" kern="0" dirty="0">
                <a:ea typeface="ＭＳ Ｐゴシック" panose="020B0600070205080204" pitchFamily="34" charset="-128"/>
              </a:rPr>
              <a:t>40g butter</a:t>
            </a:r>
          </a:p>
          <a:p>
            <a:pPr marL="785813" lvl="1" indent="-342900">
              <a:lnSpc>
                <a:spcPct val="150000"/>
              </a:lnSpc>
              <a:buFont typeface="Arial" panose="020B0604020202020204" pitchFamily="34" charset="0"/>
              <a:buChar char="•"/>
              <a:defRPr/>
            </a:pPr>
            <a:r>
              <a:rPr lang="en-AU" altLang="en-US" sz="2000" kern="0" dirty="0">
                <a:ea typeface="ＭＳ Ｐゴシック" panose="020B0600070205080204" pitchFamily="34" charset="-128"/>
              </a:rPr>
              <a:t>100g cheese</a:t>
            </a:r>
          </a:p>
          <a:p>
            <a:pPr marL="785813" lvl="1" indent="-342900">
              <a:lnSpc>
                <a:spcPct val="150000"/>
              </a:lnSpc>
              <a:buFont typeface="Arial" panose="020B0604020202020204" pitchFamily="34" charset="0"/>
              <a:buChar char="•"/>
              <a:defRPr/>
            </a:pPr>
            <a:r>
              <a:rPr lang="en-AU" altLang="en-US" sz="2000" kern="0" dirty="0">
                <a:ea typeface="ＭＳ Ｐゴシック" panose="020B0600070205080204" pitchFamily="34" charset="-128"/>
              </a:rPr>
              <a:t>125mL full cream milk</a:t>
            </a:r>
          </a:p>
        </p:txBody>
      </p:sp>
      <p:pic>
        <p:nvPicPr>
          <p:cNvPr id="80901" name="Picture 6" descr="http://www.southernboydishes.com/wp-content/uploads/2013/10/Shepherds-Pie-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716338"/>
            <a:ext cx="22685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9588" y="5810250"/>
            <a:ext cx="82073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0312" y="4357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txBox="1">
            <a:spLocks/>
          </p:cNvSpPr>
          <p:nvPr/>
        </p:nvSpPr>
        <p:spPr bwMode="auto">
          <a:xfrm>
            <a:off x="42863" y="785813"/>
            <a:ext cx="4378325"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2913">
              <a:spcBef>
                <a:spcPct val="20000"/>
              </a:spcBef>
              <a:buChar char="•"/>
              <a:defRPr sz="2000">
                <a:solidFill>
                  <a:schemeClr val="tx1"/>
                </a:solidFill>
                <a:latin typeface="Arial" panose="020B0604020202020204" pitchFamily="34" charset="0"/>
              </a:defRPr>
            </a:lvl1pPr>
            <a:lvl2pPr marL="785813" indent="-34290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buFontTx/>
              <a:buNone/>
            </a:pPr>
            <a:r>
              <a:rPr lang="en-AU" altLang="en-US" sz="2400" b="1" u="sng">
                <a:ea typeface="ＭＳ Ｐゴシック" panose="020B0600070205080204" pitchFamily="34" charset="-128"/>
              </a:rPr>
              <a:t>Shepherds' pie </a:t>
            </a:r>
            <a:r>
              <a:rPr lang="en-AU" altLang="en-US">
                <a:ea typeface="ＭＳ Ｐゴシック" panose="020B0600070205080204" pitchFamily="34" charset="-128"/>
              </a:rPr>
              <a:t>(serves 4):</a:t>
            </a:r>
          </a:p>
          <a:p>
            <a:pPr lvl="1">
              <a:buFont typeface="Arial" panose="020B0604020202020204" pitchFamily="34" charset="0"/>
              <a:buChar char="•"/>
            </a:pPr>
            <a:r>
              <a:rPr lang="en-AU" altLang="en-US" sz="2000">
                <a:ea typeface="ＭＳ Ｐゴシック" panose="020B0600070205080204" pitchFamily="34" charset="-128"/>
              </a:rPr>
              <a:t>500 g minced beef</a:t>
            </a:r>
          </a:p>
          <a:p>
            <a:pPr lvl="1">
              <a:buFont typeface="Arial" panose="020B0604020202020204" pitchFamily="34" charset="0"/>
              <a:buChar char="•"/>
            </a:pPr>
            <a:r>
              <a:rPr lang="en-AU" altLang="en-US" sz="2000">
                <a:ea typeface="ＭＳ Ｐゴシック" panose="020B0600070205080204" pitchFamily="34" charset="-128"/>
              </a:rPr>
              <a:t>1 large onion, diced</a:t>
            </a:r>
          </a:p>
          <a:p>
            <a:pPr lvl="1">
              <a:buFont typeface="Arial" panose="020B0604020202020204" pitchFamily="34" charset="0"/>
              <a:buChar char="•"/>
            </a:pPr>
            <a:r>
              <a:rPr lang="en-AU" altLang="en-US" sz="2000">
                <a:ea typeface="ＭＳ Ｐゴシック" panose="020B0600070205080204" pitchFamily="34" charset="-128"/>
              </a:rPr>
              <a:t>1 tablespoons oil</a:t>
            </a:r>
          </a:p>
          <a:p>
            <a:pPr lvl="1">
              <a:buFont typeface="Arial" panose="020B0604020202020204" pitchFamily="34" charset="0"/>
              <a:buChar char="•"/>
            </a:pPr>
            <a:r>
              <a:rPr lang="en-AU" altLang="en-US" sz="2000">
                <a:ea typeface="ＭＳ Ｐゴシック" panose="020B0600070205080204" pitchFamily="34" charset="-128"/>
              </a:rPr>
              <a:t>500mL of beef stock</a:t>
            </a:r>
          </a:p>
          <a:p>
            <a:pPr lvl="1">
              <a:buFont typeface="Arial" panose="020B0604020202020204" pitchFamily="34" charset="0"/>
              <a:buChar char="•"/>
            </a:pPr>
            <a:r>
              <a:rPr lang="en-AU" altLang="en-US" sz="2000">
                <a:ea typeface="ＭＳ Ｐゴシック" panose="020B0600070205080204" pitchFamily="34" charset="-128"/>
              </a:rPr>
              <a:t>3 tablespoons tomato paste</a:t>
            </a:r>
          </a:p>
          <a:p>
            <a:pPr lvl="1">
              <a:buFont typeface="Arial" panose="020B0604020202020204" pitchFamily="34" charset="0"/>
              <a:buChar char="•"/>
            </a:pPr>
            <a:r>
              <a:rPr lang="en-AU" altLang="en-US" sz="2000">
                <a:ea typeface="ＭＳ Ｐゴシック" panose="020B0600070205080204" pitchFamily="34" charset="-128"/>
              </a:rPr>
              <a:t>400 g tin peeled tomatoes</a:t>
            </a:r>
          </a:p>
          <a:p>
            <a:pPr lvl="1">
              <a:buFont typeface="Arial" panose="020B0604020202020204" pitchFamily="34" charset="0"/>
              <a:buChar char="•"/>
            </a:pPr>
            <a:r>
              <a:rPr lang="en-AU" altLang="en-US" sz="2000">
                <a:ea typeface="ＭＳ Ｐゴシック" panose="020B0600070205080204" pitchFamily="34" charset="-128"/>
              </a:rPr>
              <a:t>1 teaspoon oregano</a:t>
            </a:r>
          </a:p>
          <a:p>
            <a:pPr lvl="1">
              <a:buFont typeface="Arial" panose="020B0604020202020204" pitchFamily="34" charset="0"/>
              <a:buChar char="•"/>
            </a:pPr>
            <a:r>
              <a:rPr lang="en-AU" altLang="en-US" sz="2000">
                <a:ea typeface="ＭＳ Ｐゴシック" panose="020B0600070205080204" pitchFamily="34" charset="-128"/>
              </a:rPr>
              <a:t>Salt and pepper to taste</a:t>
            </a:r>
          </a:p>
          <a:p>
            <a:pPr lvl="1">
              <a:buFont typeface="Arial" panose="020B0604020202020204" pitchFamily="34" charset="0"/>
              <a:buChar char="•"/>
            </a:pPr>
            <a:endParaRPr lang="en-AU" altLang="en-US" sz="2000">
              <a:ea typeface="ＭＳ Ｐゴシック" panose="020B0600070205080204" pitchFamily="34" charset="-128"/>
            </a:endParaRPr>
          </a:p>
          <a:p>
            <a:pPr lvl="1">
              <a:buFont typeface="Arial" panose="020B0604020202020204" pitchFamily="34" charset="0"/>
              <a:buChar char="•"/>
            </a:pPr>
            <a:r>
              <a:rPr lang="en-AU" altLang="en-US" sz="2000">
                <a:ea typeface="ＭＳ Ｐゴシック" panose="020B0600070205080204" pitchFamily="34" charset="-128"/>
              </a:rPr>
              <a:t>800g potato, peeled, chopped</a:t>
            </a:r>
          </a:p>
          <a:p>
            <a:pPr lvl="1">
              <a:buFont typeface="Arial" panose="020B0604020202020204" pitchFamily="34" charset="0"/>
              <a:buChar char="•"/>
            </a:pPr>
            <a:r>
              <a:rPr lang="en-AU" altLang="en-US" sz="2000">
                <a:ea typeface="ＭＳ Ｐゴシック" panose="020B0600070205080204" pitchFamily="34" charset="-128"/>
              </a:rPr>
              <a:t>40g butter</a:t>
            </a:r>
          </a:p>
          <a:p>
            <a:pPr lvl="1">
              <a:buFont typeface="Arial" panose="020B0604020202020204" pitchFamily="34" charset="0"/>
              <a:buChar char="•"/>
            </a:pPr>
            <a:r>
              <a:rPr lang="en-AU" altLang="en-US" sz="2000">
                <a:ea typeface="ＭＳ Ｐゴシック" panose="020B0600070205080204" pitchFamily="34" charset="-128"/>
              </a:rPr>
              <a:t>100g cheese</a:t>
            </a:r>
          </a:p>
          <a:p>
            <a:pPr lvl="1">
              <a:buFont typeface="Arial" panose="020B0604020202020204" pitchFamily="34" charset="0"/>
              <a:buChar char="•"/>
            </a:pPr>
            <a:r>
              <a:rPr lang="en-AU" altLang="en-US" sz="2000">
                <a:ea typeface="ＭＳ Ｐゴシック" panose="020B0600070205080204" pitchFamily="34" charset="-128"/>
              </a:rPr>
              <a:t>125mL full cream milk</a:t>
            </a:r>
          </a:p>
        </p:txBody>
      </p:sp>
      <p:sp>
        <p:nvSpPr>
          <p:cNvPr id="82947" name="Title 1"/>
          <p:cNvSpPr>
            <a:spLocks noGrp="1"/>
          </p:cNvSpPr>
          <p:nvPr>
            <p:ph type="title"/>
          </p:nvPr>
        </p:nvSpPr>
        <p:spPr>
          <a:xfrm>
            <a:off x="565150" y="100013"/>
            <a:ext cx="7772400" cy="685800"/>
          </a:xfrm>
        </p:spPr>
        <p:txBody>
          <a:bodyPr/>
          <a:lstStyle/>
          <a:p>
            <a:r>
              <a:rPr lang="en-AU" altLang="en-US" smtClean="0"/>
              <a:t>Recipe Activity</a:t>
            </a:r>
          </a:p>
        </p:txBody>
      </p:sp>
      <p:sp>
        <p:nvSpPr>
          <p:cNvPr id="2" name="TextBox 1"/>
          <p:cNvSpPr txBox="1"/>
          <p:nvPr/>
        </p:nvSpPr>
        <p:spPr>
          <a:xfrm>
            <a:off x="4578350" y="200025"/>
            <a:ext cx="4321175" cy="1322388"/>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eaLnBrk="1" hangingPunct="1">
              <a:buFont typeface="Arial" panose="020B0604020202020204" pitchFamily="34" charset="0"/>
              <a:buChar char="•"/>
              <a:defRPr/>
            </a:pPr>
            <a:r>
              <a:rPr lang="en-AU" altLang="en-US" sz="1600" u="sng" dirty="0"/>
              <a:t>Reduce</a:t>
            </a:r>
            <a:r>
              <a:rPr lang="en-AU" altLang="en-US" sz="1600" dirty="0"/>
              <a:t> the amount of meat to 250 g and add a can of well-drained butter or kidney beans</a:t>
            </a:r>
          </a:p>
          <a:p>
            <a:pPr marL="285750" indent="-285750" eaLnBrk="1" hangingPunct="1">
              <a:buFont typeface="Arial" panose="020B0604020202020204" pitchFamily="34" charset="0"/>
              <a:buChar char="•"/>
              <a:defRPr/>
            </a:pPr>
            <a:r>
              <a:rPr lang="en-AU" altLang="en-US" sz="1600" u="sng" dirty="0"/>
              <a:t>Replace </a:t>
            </a:r>
            <a:r>
              <a:rPr lang="en-AU" altLang="en-US" sz="1600" dirty="0"/>
              <a:t>with premium (lower fat) minced beef</a:t>
            </a:r>
          </a:p>
        </p:txBody>
      </p:sp>
      <p:sp>
        <p:nvSpPr>
          <p:cNvPr id="3" name="TextBox 2"/>
          <p:cNvSpPr txBox="1"/>
          <p:nvPr/>
        </p:nvSpPr>
        <p:spPr>
          <a:xfrm>
            <a:off x="4579938" y="1620838"/>
            <a:ext cx="4321175" cy="584200"/>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eaLnBrk="1" hangingPunct="1">
              <a:buFont typeface="Arial" panose="020B0604020202020204" pitchFamily="34" charset="0"/>
              <a:buChar char="•"/>
              <a:defRPr/>
            </a:pPr>
            <a:r>
              <a:rPr lang="en-AU" altLang="en-US" sz="1600" u="sng" dirty="0"/>
              <a:t>Reduce </a:t>
            </a:r>
            <a:r>
              <a:rPr lang="en-AU" altLang="en-US" sz="1600" dirty="0"/>
              <a:t>amount by ½ or </a:t>
            </a:r>
            <a:r>
              <a:rPr lang="en-AU" altLang="en-US" sz="1600" u="sng" dirty="0"/>
              <a:t>replace</a:t>
            </a:r>
            <a:r>
              <a:rPr lang="en-AU" altLang="en-US" sz="1600" dirty="0"/>
              <a:t> with a canola spray oil</a:t>
            </a:r>
          </a:p>
        </p:txBody>
      </p:sp>
      <p:sp>
        <p:nvSpPr>
          <p:cNvPr id="16" name="TextBox 15"/>
          <p:cNvSpPr txBox="1"/>
          <p:nvPr/>
        </p:nvSpPr>
        <p:spPr>
          <a:xfrm>
            <a:off x="4578350" y="2276475"/>
            <a:ext cx="4318000" cy="585788"/>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sz="1600" dirty="0"/>
              <a:t>Use ‘no added salt’ or ‘reduced salt’ products</a:t>
            </a:r>
          </a:p>
        </p:txBody>
      </p:sp>
      <p:sp>
        <p:nvSpPr>
          <p:cNvPr id="17" name="TextBox 16"/>
          <p:cNvSpPr txBox="1"/>
          <p:nvPr/>
        </p:nvSpPr>
        <p:spPr>
          <a:xfrm>
            <a:off x="4562475" y="2924175"/>
            <a:ext cx="4357688" cy="831850"/>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altLang="en-US" sz="1600" u="sng" dirty="0"/>
              <a:t>Replace</a:t>
            </a:r>
            <a:r>
              <a:rPr lang="en-AU" altLang="en-US" sz="1600" dirty="0"/>
              <a:t> salt with freshly ground black pepper, plenty of herbs – oregano, basil, parsley</a:t>
            </a:r>
            <a:endParaRPr lang="en-AU" sz="1600" dirty="0"/>
          </a:p>
        </p:txBody>
      </p:sp>
      <p:sp>
        <p:nvSpPr>
          <p:cNvPr id="18" name="TextBox 17"/>
          <p:cNvSpPr txBox="1"/>
          <p:nvPr/>
        </p:nvSpPr>
        <p:spPr>
          <a:xfrm>
            <a:off x="4578350" y="4724400"/>
            <a:ext cx="4321175" cy="339725"/>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altLang="en-US" sz="1600" u="sng" dirty="0"/>
              <a:t>Reduce</a:t>
            </a:r>
            <a:r>
              <a:rPr lang="en-AU" altLang="en-US" sz="1600" dirty="0"/>
              <a:t> the amount of butter </a:t>
            </a:r>
          </a:p>
        </p:txBody>
      </p:sp>
      <p:sp>
        <p:nvSpPr>
          <p:cNvPr id="19" name="TextBox 18"/>
          <p:cNvSpPr txBox="1"/>
          <p:nvPr/>
        </p:nvSpPr>
        <p:spPr>
          <a:xfrm>
            <a:off x="4578350" y="3822700"/>
            <a:ext cx="4341813" cy="830263"/>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altLang="en-US" sz="1600" u="sng" dirty="0"/>
              <a:t>Add </a:t>
            </a:r>
            <a:r>
              <a:rPr lang="en-AU" altLang="en-US" sz="1600" dirty="0"/>
              <a:t>finely chopped/grated vegetables such as zucchinis, sweet potato, carrots, corn</a:t>
            </a:r>
          </a:p>
        </p:txBody>
      </p:sp>
      <p:sp>
        <p:nvSpPr>
          <p:cNvPr id="20" name="TextBox 19"/>
          <p:cNvSpPr txBox="1"/>
          <p:nvPr/>
        </p:nvSpPr>
        <p:spPr>
          <a:xfrm>
            <a:off x="4578350" y="5157788"/>
            <a:ext cx="4321175" cy="584200"/>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altLang="en-US" sz="1600" u="sng" dirty="0"/>
              <a:t>Reduce</a:t>
            </a:r>
            <a:r>
              <a:rPr lang="en-AU" altLang="en-US" sz="1600" dirty="0"/>
              <a:t> the amount of cheese (could use less of an aged cheese like parmesan)</a:t>
            </a:r>
          </a:p>
        </p:txBody>
      </p:sp>
      <p:sp>
        <p:nvSpPr>
          <p:cNvPr id="21" name="TextBox 20"/>
          <p:cNvSpPr txBox="1"/>
          <p:nvPr/>
        </p:nvSpPr>
        <p:spPr>
          <a:xfrm>
            <a:off x="4578350" y="5835650"/>
            <a:ext cx="4321175" cy="584200"/>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buFont typeface="Arial" panose="020B0604020202020204" pitchFamily="34" charset="0"/>
              <a:buChar char="•"/>
              <a:defRPr/>
            </a:pPr>
            <a:r>
              <a:rPr lang="en-AU" altLang="en-US" sz="1600" u="sng" dirty="0"/>
              <a:t>Replace</a:t>
            </a:r>
            <a:r>
              <a:rPr lang="en-AU" altLang="en-US" sz="1600" dirty="0"/>
              <a:t> the full cream milk for a ‘low fat’ variety</a:t>
            </a:r>
          </a:p>
        </p:txBody>
      </p:sp>
      <p:cxnSp>
        <p:nvCxnSpPr>
          <p:cNvPr id="23" name="Straight Arrow Connector 22"/>
          <p:cNvCxnSpPr/>
          <p:nvPr/>
        </p:nvCxnSpPr>
        <p:spPr>
          <a:xfrm flipH="1">
            <a:off x="3203575" y="1343025"/>
            <a:ext cx="1358900" cy="1270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4" name="Straight Arrow Connector 23"/>
          <p:cNvCxnSpPr/>
          <p:nvPr/>
        </p:nvCxnSpPr>
        <p:spPr>
          <a:xfrm flipH="1">
            <a:off x="3059113" y="1943100"/>
            <a:ext cx="1519237" cy="15240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8" name="Straight Arrow Connector 27"/>
          <p:cNvCxnSpPr/>
          <p:nvPr/>
        </p:nvCxnSpPr>
        <p:spPr>
          <a:xfrm flipH="1">
            <a:off x="4211638" y="2574925"/>
            <a:ext cx="366712" cy="18256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0" name="Straight Arrow Connector 29"/>
          <p:cNvCxnSpPr/>
          <p:nvPr/>
        </p:nvCxnSpPr>
        <p:spPr>
          <a:xfrm flipH="1">
            <a:off x="3819525" y="3362325"/>
            <a:ext cx="758825" cy="55245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3" name="Straight Arrow Connector 32"/>
          <p:cNvCxnSpPr/>
          <p:nvPr/>
        </p:nvCxnSpPr>
        <p:spPr>
          <a:xfrm flipH="1">
            <a:off x="2232025" y="4894263"/>
            <a:ext cx="2330450" cy="16986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5" name="Straight Arrow Connector 34"/>
          <p:cNvCxnSpPr/>
          <p:nvPr/>
        </p:nvCxnSpPr>
        <p:spPr>
          <a:xfrm flipH="1">
            <a:off x="2555875" y="5441950"/>
            <a:ext cx="2022475" cy="2381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7" name="Straight Arrow Connector 36"/>
          <p:cNvCxnSpPr/>
          <p:nvPr/>
        </p:nvCxnSpPr>
        <p:spPr>
          <a:xfrm flipH="1" flipV="1">
            <a:off x="3567113" y="5829300"/>
            <a:ext cx="995362" cy="249238"/>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pic>
        <p:nvPicPr>
          <p:cNvPr id="829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6078538"/>
            <a:ext cx="6524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AU" altLang="en-US" smtClean="0"/>
              <a:t>What about desserts?</a:t>
            </a:r>
          </a:p>
        </p:txBody>
      </p:sp>
      <p:sp>
        <p:nvSpPr>
          <p:cNvPr id="3" name="Text Placeholder 2"/>
          <p:cNvSpPr>
            <a:spLocks noGrp="1"/>
          </p:cNvSpPr>
          <p:nvPr>
            <p:ph type="body" sz="half" idx="1"/>
          </p:nvPr>
        </p:nvSpPr>
        <p:spPr>
          <a:xfrm>
            <a:off x="685800" y="1143000"/>
            <a:ext cx="7772400" cy="1277888"/>
          </a:xfrm>
          <a:extLst/>
        </p:spPr>
        <p:txBody>
          <a:bodyPr/>
          <a:lstStyle/>
          <a:p>
            <a:pPr>
              <a:defRPr/>
            </a:pPr>
            <a:r>
              <a:rPr lang="en-AU" dirty="0" smtClean="0"/>
              <a:t>Where do desserts fit into the Australian Guide to Healthy Eating?</a:t>
            </a:r>
          </a:p>
          <a:p>
            <a:pPr>
              <a:defRPr/>
            </a:pPr>
            <a:r>
              <a:rPr lang="en-AU" sz="2200" b="1" dirty="0">
                <a:ln/>
                <a:solidFill>
                  <a:srgbClr val="7030A0"/>
                </a:solidFill>
                <a:effectLst>
                  <a:outerShdw blurRad="38100" dist="19050" dir="2700000" algn="tl" rotWithShape="0">
                    <a:schemeClr val="dk1">
                      <a:lumMod val="50000"/>
                      <a:alpha val="40000"/>
                    </a:schemeClr>
                  </a:outerShdw>
                </a:effectLst>
              </a:rPr>
              <a:t>The “Only sometimes and in small amounts” </a:t>
            </a:r>
            <a:r>
              <a:rPr lang="en-AU" sz="2200" b="1" dirty="0" smtClean="0">
                <a:ln/>
                <a:solidFill>
                  <a:srgbClr val="7030A0"/>
                </a:solidFill>
                <a:effectLst>
                  <a:outerShdw blurRad="38100" dist="19050" dir="2700000" algn="tl" rotWithShape="0">
                    <a:schemeClr val="dk1">
                      <a:lumMod val="50000"/>
                      <a:alpha val="40000"/>
                    </a:schemeClr>
                  </a:outerShdw>
                </a:effectLst>
              </a:rPr>
              <a:t>foods</a:t>
            </a:r>
          </a:p>
          <a:p>
            <a:pPr>
              <a:defRPr/>
            </a:pPr>
            <a:endParaRPr lang="en-A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defRPr/>
            </a:pPr>
            <a:endParaRPr lang="en-A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defRPr/>
            </a:pPr>
            <a:endParaRPr lang="en-AU" dirty="0"/>
          </a:p>
        </p:txBody>
      </p:sp>
      <p:sp>
        <p:nvSpPr>
          <p:cNvPr id="7" name="Title 1"/>
          <p:cNvSpPr txBox="1">
            <a:spLocks/>
          </p:cNvSpPr>
          <p:nvPr/>
        </p:nvSpPr>
        <p:spPr bwMode="auto">
          <a:xfrm>
            <a:off x="723900" y="24209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a:defRPr/>
            </a:pPr>
            <a:r>
              <a:rPr lang="en-AU" kern="0" dirty="0" smtClean="0"/>
              <a:t>Recipe modification ideas?</a:t>
            </a:r>
            <a:endParaRPr lang="en-AU" kern="0" dirty="0"/>
          </a:p>
        </p:txBody>
      </p:sp>
      <p:sp>
        <p:nvSpPr>
          <p:cNvPr id="8" name="Text Placeholder 2"/>
          <p:cNvSpPr txBox="1">
            <a:spLocks/>
          </p:cNvSpPr>
          <p:nvPr/>
        </p:nvSpPr>
        <p:spPr bwMode="auto">
          <a:xfrm>
            <a:off x="685800" y="3259088"/>
            <a:ext cx="5110336" cy="12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AU" kern="0" dirty="0" smtClean="0"/>
              <a:t>Use fresh or diet fruit to sweeten</a:t>
            </a:r>
          </a:p>
          <a:p>
            <a:pPr>
              <a:defRPr/>
            </a:pPr>
            <a:r>
              <a:rPr lang="en-AU" kern="0" dirty="0" smtClean="0">
                <a:ln/>
              </a:rPr>
              <a:t>Swap white flour for wholemeal flour</a:t>
            </a:r>
          </a:p>
          <a:p>
            <a:pPr>
              <a:defRPr/>
            </a:pPr>
            <a:r>
              <a:rPr lang="en-AU" kern="0" dirty="0" smtClean="0">
                <a:ln/>
              </a:rPr>
              <a:t>Swap butter for margarine</a:t>
            </a:r>
          </a:p>
          <a:p>
            <a:pPr>
              <a:defRPr/>
            </a:pPr>
            <a:r>
              <a:rPr lang="en-AU" kern="0" dirty="0" smtClean="0">
                <a:ln/>
              </a:rPr>
              <a:t>Swap sugar for spices, cinnamon or vanilla</a:t>
            </a:r>
          </a:p>
          <a:p>
            <a:pPr>
              <a:defRPr/>
            </a:pPr>
            <a:r>
              <a:rPr lang="en-AU" kern="0" dirty="0" smtClean="0">
                <a:ln/>
              </a:rPr>
              <a:t>Reduce the amount of cream, ice cream or custard.</a:t>
            </a:r>
            <a:endParaRPr lang="en-AU" b="1" kern="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defRPr/>
            </a:pPr>
            <a:endParaRPr lang="en-AU" b="1" kern="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pPr>
              <a:defRPr/>
            </a:pPr>
            <a:endParaRPr lang="en-AU" kern="0" dirty="0"/>
          </a:p>
        </p:txBody>
      </p:sp>
      <p:pic>
        <p:nvPicPr>
          <p:cNvPr id="8499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4063" y="2452688"/>
            <a:ext cx="31099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2761" y="1944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2000"/>
    </mc:Choice>
    <mc:Fallback xmlns="">
      <p:transition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p:txBody>
          <a:bodyPr/>
          <a:lstStyle/>
          <a:p>
            <a:r>
              <a:rPr lang="en-AU" altLang="en-US" smtClean="0"/>
              <a:t>Finding Healthy Recipes Online</a:t>
            </a:r>
          </a:p>
        </p:txBody>
      </p:sp>
      <p:pic>
        <p:nvPicPr>
          <p:cNvPr id="870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AU" altLang="en-US" smtClean="0"/>
              <a:t>Dietetics Association of Australia (DAA)</a:t>
            </a:r>
          </a:p>
        </p:txBody>
      </p:sp>
      <p:sp>
        <p:nvSpPr>
          <p:cNvPr id="89091" name="Content Placeholder 2"/>
          <p:cNvSpPr>
            <a:spLocks noGrp="1"/>
          </p:cNvSpPr>
          <p:nvPr>
            <p:ph sz="half" idx="1"/>
          </p:nvPr>
        </p:nvSpPr>
        <p:spPr/>
        <p:txBody>
          <a:bodyPr/>
          <a:lstStyle/>
          <a:p>
            <a:endParaRPr lang="en-US" altLang="en-US" smtClean="0"/>
          </a:p>
        </p:txBody>
      </p:sp>
      <p:sp>
        <p:nvSpPr>
          <p:cNvPr id="89092" name="Content Placeholder 3"/>
          <p:cNvSpPr>
            <a:spLocks noGrp="1"/>
          </p:cNvSpPr>
          <p:nvPr>
            <p:ph sz="half" idx="2"/>
          </p:nvPr>
        </p:nvSpPr>
        <p:spPr/>
        <p:txBody>
          <a:bodyPr/>
          <a:lstStyle/>
          <a:p>
            <a:endParaRPr lang="en-US" altLang="en-US" smtClean="0"/>
          </a:p>
        </p:txBody>
      </p:sp>
      <p:pic>
        <p:nvPicPr>
          <p:cNvPr id="890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20750"/>
            <a:ext cx="8815387"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5"/>
          <p:cNvSpPr>
            <a:spLocks noChangeArrowheads="1"/>
          </p:cNvSpPr>
          <p:nvPr/>
        </p:nvSpPr>
        <p:spPr bwMode="auto">
          <a:xfrm>
            <a:off x="1692275" y="5907088"/>
            <a:ext cx="676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1400"/>
              <a:t>http://daa.asn.au/for-the-public/smart-eating-for-you/recipes/browse</a:t>
            </a:r>
            <a:r>
              <a:rPr lang="en-AU" altLang="en-US" sz="1800"/>
              <a:t>/</a:t>
            </a:r>
          </a:p>
        </p:txBody>
      </p:sp>
      <p:pic>
        <p:nvPicPr>
          <p:cNvPr id="890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7038" y="59070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AU" altLang="en-US" smtClean="0"/>
              <a:t>Nutrition Australia</a:t>
            </a:r>
          </a:p>
        </p:txBody>
      </p:sp>
      <p:sp>
        <p:nvSpPr>
          <p:cNvPr id="91139" name="Content Placeholder 2"/>
          <p:cNvSpPr>
            <a:spLocks noGrp="1"/>
          </p:cNvSpPr>
          <p:nvPr>
            <p:ph sz="half" idx="1"/>
          </p:nvPr>
        </p:nvSpPr>
        <p:spPr/>
        <p:txBody>
          <a:bodyPr/>
          <a:lstStyle/>
          <a:p>
            <a:endParaRPr lang="en-US" altLang="en-US" smtClean="0"/>
          </a:p>
        </p:txBody>
      </p:sp>
      <p:sp>
        <p:nvSpPr>
          <p:cNvPr id="91140" name="Content Placeholder 3"/>
          <p:cNvSpPr>
            <a:spLocks noGrp="1"/>
          </p:cNvSpPr>
          <p:nvPr>
            <p:ph sz="half" idx="2"/>
          </p:nvPr>
        </p:nvSpPr>
        <p:spPr/>
        <p:txBody>
          <a:bodyPr/>
          <a:lstStyle/>
          <a:p>
            <a:endParaRPr lang="en-US" altLang="en-US" smtClean="0"/>
          </a:p>
        </p:txBody>
      </p:sp>
      <p:pic>
        <p:nvPicPr>
          <p:cNvPr id="911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079500"/>
            <a:ext cx="840422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5"/>
          <p:cNvSpPr>
            <a:spLocks noChangeArrowheads="1"/>
          </p:cNvSpPr>
          <p:nvPr/>
        </p:nvSpPr>
        <p:spPr bwMode="auto">
          <a:xfrm>
            <a:off x="2687638" y="59467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1400"/>
              <a:t>http://www.nutritionaustralia.org/national/recipes</a:t>
            </a:r>
          </a:p>
        </p:txBody>
      </p:sp>
      <p:pic>
        <p:nvPicPr>
          <p:cNvPr id="911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AU" altLang="en-US" smtClean="0"/>
              <a:t>Better Health Channel Recipes</a:t>
            </a:r>
          </a:p>
        </p:txBody>
      </p:sp>
      <p:sp>
        <p:nvSpPr>
          <p:cNvPr id="93187" name="Content Placeholder 2"/>
          <p:cNvSpPr>
            <a:spLocks noGrp="1"/>
          </p:cNvSpPr>
          <p:nvPr>
            <p:ph sz="half" idx="1"/>
          </p:nvPr>
        </p:nvSpPr>
        <p:spPr/>
        <p:txBody>
          <a:bodyPr/>
          <a:lstStyle/>
          <a:p>
            <a:endParaRPr lang="en-US" altLang="en-US" smtClean="0"/>
          </a:p>
        </p:txBody>
      </p:sp>
      <p:sp>
        <p:nvSpPr>
          <p:cNvPr id="93188" name="Content Placeholder 3"/>
          <p:cNvSpPr>
            <a:spLocks noGrp="1"/>
          </p:cNvSpPr>
          <p:nvPr>
            <p:ph sz="half" idx="2"/>
          </p:nvPr>
        </p:nvSpPr>
        <p:spPr/>
        <p:txBody>
          <a:bodyPr/>
          <a:lstStyle/>
          <a:p>
            <a:endParaRPr lang="en-US" altLang="en-US" smtClean="0"/>
          </a:p>
        </p:txBody>
      </p:sp>
      <p:pic>
        <p:nvPicPr>
          <p:cNvPr id="931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03300"/>
            <a:ext cx="85693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5"/>
          <p:cNvSpPr>
            <a:spLocks noChangeArrowheads="1"/>
          </p:cNvSpPr>
          <p:nvPr/>
        </p:nvSpPr>
        <p:spPr bwMode="auto">
          <a:xfrm>
            <a:off x="1979613" y="5948363"/>
            <a:ext cx="60467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1400"/>
              <a:t>http://www.betterhealth.vic.gov.au/bhcv2/bhcsite.nsf/pages/bhc_recipes</a:t>
            </a:r>
          </a:p>
        </p:txBody>
      </p:sp>
      <p:pic>
        <p:nvPicPr>
          <p:cNvPr id="931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54700"/>
            <a:ext cx="82073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AU" altLang="en-US" smtClean="0"/>
              <a:t>The Healthy Food Guide</a:t>
            </a:r>
          </a:p>
        </p:txBody>
      </p:sp>
      <p:sp>
        <p:nvSpPr>
          <p:cNvPr id="95235" name="Content Placeholder 2"/>
          <p:cNvSpPr>
            <a:spLocks noGrp="1"/>
          </p:cNvSpPr>
          <p:nvPr>
            <p:ph sz="half" idx="1"/>
          </p:nvPr>
        </p:nvSpPr>
        <p:spPr/>
        <p:txBody>
          <a:bodyPr/>
          <a:lstStyle/>
          <a:p>
            <a:endParaRPr lang="en-US" altLang="en-US" smtClean="0"/>
          </a:p>
        </p:txBody>
      </p:sp>
      <p:sp>
        <p:nvSpPr>
          <p:cNvPr id="95236" name="Content Placeholder 3"/>
          <p:cNvSpPr>
            <a:spLocks noGrp="1"/>
          </p:cNvSpPr>
          <p:nvPr>
            <p:ph sz="half" idx="2"/>
          </p:nvPr>
        </p:nvSpPr>
        <p:spPr/>
        <p:txBody>
          <a:bodyPr/>
          <a:lstStyle/>
          <a:p>
            <a:endParaRPr lang="en-US" altLang="en-US" smtClean="0"/>
          </a:p>
        </p:txBody>
      </p:sp>
      <p:pic>
        <p:nvPicPr>
          <p:cNvPr id="952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90600"/>
            <a:ext cx="8496300"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5"/>
          <p:cNvSpPr>
            <a:spLocks noChangeArrowheads="1"/>
          </p:cNvSpPr>
          <p:nvPr/>
        </p:nvSpPr>
        <p:spPr bwMode="auto">
          <a:xfrm>
            <a:off x="3059113" y="591978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1400"/>
              <a:t>http://www.healthyfoodguide.com.au/recipes</a:t>
            </a:r>
          </a:p>
        </p:txBody>
      </p:sp>
      <p:pic>
        <p:nvPicPr>
          <p:cNvPr id="952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AU" altLang="en-US" smtClean="0"/>
              <a:t>What have we learnt?</a:t>
            </a:r>
          </a:p>
        </p:txBody>
      </p:sp>
      <p:sp>
        <p:nvSpPr>
          <p:cNvPr id="97283" name="Content Placeholder 2"/>
          <p:cNvSpPr>
            <a:spLocks noGrp="1"/>
          </p:cNvSpPr>
          <p:nvPr>
            <p:ph sz="half" idx="1"/>
          </p:nvPr>
        </p:nvSpPr>
        <p:spPr>
          <a:xfrm>
            <a:off x="685800" y="1143000"/>
            <a:ext cx="7772400" cy="4114800"/>
          </a:xfrm>
        </p:spPr>
        <p:txBody>
          <a:bodyPr/>
          <a:lstStyle/>
          <a:p>
            <a:r>
              <a:rPr lang="en-AU" altLang="en-US" smtClean="0"/>
              <a:t>Importance of food</a:t>
            </a:r>
          </a:p>
          <a:p>
            <a:r>
              <a:rPr lang="en-AU" altLang="en-US" smtClean="0"/>
              <a:t>Food groups</a:t>
            </a:r>
          </a:p>
          <a:p>
            <a:r>
              <a:rPr lang="en-AU" altLang="en-US" smtClean="0"/>
              <a:t>Modifying a recipe</a:t>
            </a:r>
          </a:p>
          <a:p>
            <a:r>
              <a:rPr lang="en-AU" altLang="en-US" smtClean="0"/>
              <a:t>What a meal should look like</a:t>
            </a:r>
          </a:p>
          <a:p>
            <a:endParaRPr lang="en-US" altLang="en-US" smtClean="0"/>
          </a:p>
        </p:txBody>
      </p:sp>
      <p:pic>
        <p:nvPicPr>
          <p:cNvPr id="972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3357563"/>
            <a:ext cx="41402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AU" altLang="en-US" smtClean="0"/>
              <a:t>Why do we need food?</a:t>
            </a:r>
          </a:p>
        </p:txBody>
      </p:sp>
      <p:sp>
        <p:nvSpPr>
          <p:cNvPr id="3" name="Text Placeholder 2"/>
          <p:cNvSpPr>
            <a:spLocks noGrp="1"/>
          </p:cNvSpPr>
          <p:nvPr>
            <p:ph type="body" sz="half" idx="1"/>
          </p:nvPr>
        </p:nvSpPr>
        <p:spPr/>
        <p:txBody>
          <a:bodyPr/>
          <a:lstStyle/>
          <a:p>
            <a:pPr>
              <a:defRPr/>
            </a:pPr>
            <a:r>
              <a:rPr lang="en-AU" dirty="0" smtClean="0"/>
              <a:t>Food is fuel for our bodies</a:t>
            </a:r>
          </a:p>
          <a:p>
            <a:pPr>
              <a:defRPr/>
            </a:pPr>
            <a:r>
              <a:rPr lang="en-AU" dirty="0" smtClean="0"/>
              <a:t>It gives us the energy we need for our bodies work</a:t>
            </a:r>
          </a:p>
          <a:p>
            <a:pPr marL="0" indent="0">
              <a:buFontTx/>
              <a:buNone/>
              <a:defRPr/>
            </a:pPr>
            <a:endParaRPr lang="en-AU" dirty="0" smtClean="0"/>
          </a:p>
          <a:p>
            <a:pPr>
              <a:defRPr/>
            </a:pPr>
            <a:r>
              <a:rPr lang="en-AU" dirty="0" smtClean="0"/>
              <a:t>We use food to:</a:t>
            </a:r>
          </a:p>
          <a:p>
            <a:pPr lvl="1">
              <a:defRPr/>
            </a:pPr>
            <a:r>
              <a:rPr lang="en-AU" dirty="0" smtClean="0"/>
              <a:t>Breathe</a:t>
            </a:r>
          </a:p>
          <a:p>
            <a:pPr lvl="1">
              <a:defRPr/>
            </a:pPr>
            <a:r>
              <a:rPr lang="en-AU" dirty="0" smtClean="0"/>
              <a:t>Make our heart beat</a:t>
            </a:r>
          </a:p>
          <a:p>
            <a:pPr lvl="1">
              <a:defRPr/>
            </a:pPr>
            <a:r>
              <a:rPr lang="en-AU" dirty="0" smtClean="0"/>
              <a:t>Think </a:t>
            </a:r>
          </a:p>
          <a:p>
            <a:pPr lvl="1">
              <a:defRPr/>
            </a:pPr>
            <a:r>
              <a:rPr lang="en-AU" dirty="0" smtClean="0"/>
              <a:t>Grow </a:t>
            </a:r>
          </a:p>
          <a:p>
            <a:pPr lvl="1">
              <a:defRPr/>
            </a:pPr>
            <a:r>
              <a:rPr lang="en-AU" dirty="0" smtClean="0"/>
              <a:t>Repair </a:t>
            </a:r>
          </a:p>
          <a:p>
            <a:pPr lvl="1">
              <a:defRPr/>
            </a:pPr>
            <a:r>
              <a:rPr lang="en-AU" dirty="0"/>
              <a:t>R</a:t>
            </a:r>
            <a:r>
              <a:rPr lang="en-AU" dirty="0" smtClean="0"/>
              <a:t>eplace</a:t>
            </a:r>
          </a:p>
          <a:p>
            <a:pPr lvl="1">
              <a:defRPr/>
            </a:pPr>
            <a:endParaRPr lang="en-AU" dirty="0" smtClean="0"/>
          </a:p>
          <a:p>
            <a:pPr>
              <a:defRPr/>
            </a:pPr>
            <a:endParaRPr lang="en-AU" dirty="0"/>
          </a:p>
        </p:txBody>
      </p:sp>
      <p:pic>
        <p:nvPicPr>
          <p:cNvPr id="25604"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219700" y="1095375"/>
            <a:ext cx="2971800" cy="4781550"/>
          </a:xfrm>
        </p:spPr>
      </p:pic>
      <p:pic>
        <p:nvPicPr>
          <p:cNvPr id="2560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2" descr="http://blog.themsls.org/wp-content/uploads/2014/04/Shutterstock_Questions_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84630"/>
            <a:ext cx="2174503" cy="187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71254" y="2060848"/>
            <a:ext cx="6030416" cy="3440942"/>
          </a:xfrm>
          <a:prstGeom prst="rect">
            <a:avLst/>
          </a:prstGeom>
        </p:spPr>
        <p:txBody>
          <a:bodyPr wrap="square">
            <a:spAutoFit/>
          </a:bodyPr>
          <a:lstStyle/>
          <a:p>
            <a:r>
              <a:rPr lang="en-AU" dirty="0" smtClean="0">
                <a:ea typeface="Calibri" panose="020F0502020204030204" pitchFamily="34" charset="0"/>
              </a:rPr>
              <a:t>Please complete this </a:t>
            </a:r>
            <a:r>
              <a:rPr lang="en-AU" dirty="0">
                <a:ea typeface="Calibri" panose="020F0502020204030204" pitchFamily="34" charset="0"/>
              </a:rPr>
              <a:t>survey </a:t>
            </a:r>
            <a:r>
              <a:rPr lang="en-AU" dirty="0" smtClean="0">
                <a:ea typeface="Calibri" panose="020F0502020204030204" pitchFamily="34" charset="0"/>
              </a:rPr>
              <a:t>to </a:t>
            </a:r>
            <a:r>
              <a:rPr lang="en-AU" dirty="0" smtClean="0">
                <a:ea typeface="Calibri" panose="020F0502020204030204" pitchFamily="34" charset="0"/>
              </a:rPr>
              <a:t>record your completion </a:t>
            </a:r>
            <a:r>
              <a:rPr lang="en-AU" dirty="0" smtClean="0">
                <a:ea typeface="Calibri" panose="020F0502020204030204" pitchFamily="34" charset="0"/>
              </a:rPr>
              <a:t>of </a:t>
            </a:r>
            <a:r>
              <a:rPr lang="en-AU" dirty="0" smtClean="0">
                <a:ea typeface="Calibri" panose="020F0502020204030204" pitchFamily="34" charset="0"/>
              </a:rPr>
              <a:t>this training and provide your feedback on the Nutrition training module.</a:t>
            </a:r>
            <a:endParaRPr lang="en-AU" dirty="0" smtClean="0">
              <a:ea typeface="Calibri" panose="020F0502020204030204" pitchFamily="34" charset="0"/>
            </a:endParaRPr>
          </a:p>
          <a:p>
            <a:r>
              <a:rPr lang="en-AU" u="sng" dirty="0">
                <a:hlinkClick r:id="rId6"/>
              </a:rPr>
              <a:t>https://redcap.barwonhealth.org.au/redcap/surveys/?</a:t>
            </a:r>
            <a:r>
              <a:rPr lang="en-AU" u="sng" dirty="0" smtClean="0">
                <a:hlinkClick r:id="rId6"/>
              </a:rPr>
              <a:t>s=H9A8NDT9TF</a:t>
            </a:r>
            <a:endParaRPr lang="en-AU" u="sng" dirty="0" smtClean="0"/>
          </a:p>
          <a:p>
            <a:r>
              <a:rPr lang="en-AU" dirty="0" smtClean="0">
                <a:ea typeface="Calibri" panose="020F0502020204030204" pitchFamily="34" charset="0"/>
              </a:rPr>
              <a:t/>
            </a:r>
            <a:br>
              <a:rPr lang="en-AU" dirty="0" smtClean="0">
                <a:ea typeface="Calibri" panose="020F0502020204030204" pitchFamily="34" charset="0"/>
              </a:rPr>
            </a:br>
            <a:r>
              <a:rPr lang="en-AU" altLang="en-US" sz="2000" kern="0" dirty="0">
                <a:solidFill>
                  <a:srgbClr val="000000"/>
                </a:solidFill>
                <a:latin typeface="Arial"/>
              </a:rPr>
              <a:t>For further information:</a:t>
            </a:r>
            <a:endParaRPr lang="en-GB" sz="2000" u="sng" kern="0" dirty="0">
              <a:solidFill>
                <a:srgbClr val="000000"/>
              </a:solidFill>
              <a:latin typeface="Arial"/>
            </a:endParaRPr>
          </a:p>
          <a:p>
            <a:pPr lvl="0" algn="ctr">
              <a:spcBef>
                <a:spcPct val="20000"/>
              </a:spcBef>
              <a:defRPr/>
            </a:pPr>
            <a:r>
              <a:rPr lang="en-AU" sz="2000" kern="0" dirty="0">
                <a:solidFill>
                  <a:srgbClr val="000000"/>
                </a:solidFill>
                <a:latin typeface="Arial"/>
              </a:rPr>
              <a:t>Please contact Barwon Health Community Kitchen Coordinator:</a:t>
            </a:r>
          </a:p>
          <a:p>
            <a:pPr lvl="0" algn="ctr">
              <a:spcBef>
                <a:spcPct val="20000"/>
              </a:spcBef>
              <a:defRPr/>
            </a:pPr>
            <a:r>
              <a:rPr lang="en-AU" sz="2000" kern="0" dirty="0">
                <a:solidFill>
                  <a:srgbClr val="000000"/>
                </a:solidFill>
                <a:latin typeface="Arial"/>
                <a:hlinkClick r:id="rId7"/>
              </a:rPr>
              <a:t>healthycommunities@barwonhealth.org.au</a:t>
            </a:r>
            <a:endParaRPr lang="en-AU" sz="2000" kern="0" dirty="0">
              <a:solidFill>
                <a:srgbClr val="000000"/>
              </a:solidFill>
              <a:latin typeface="Arial"/>
            </a:endParaRPr>
          </a:p>
          <a:p>
            <a:pPr lvl="0" algn="ctr">
              <a:spcBef>
                <a:spcPct val="20000"/>
              </a:spcBef>
              <a:defRPr/>
            </a:pPr>
            <a:endParaRPr lang="en-AU" dirty="0"/>
          </a:p>
        </p:txBody>
      </p:sp>
      <p:pic>
        <p:nvPicPr>
          <p:cNvPr id="7" name="Picture 6"/>
          <p:cNvPicPr>
            <a:picLocks noChangeAspect="1"/>
          </p:cNvPicPr>
          <p:nvPr/>
        </p:nvPicPr>
        <p:blipFill>
          <a:blip r:embed="rId8"/>
          <a:stretch>
            <a:fillRect/>
          </a:stretch>
        </p:blipFill>
        <p:spPr>
          <a:xfrm>
            <a:off x="2123728" y="5037203"/>
            <a:ext cx="5108891" cy="1280271"/>
          </a:xfrm>
          <a:prstGeom prst="rect">
            <a:avLst/>
          </a:prstGeom>
        </p:spPr>
      </p:pic>
      <p:pic>
        <p:nvPicPr>
          <p:cNvPr id="4" name="HE fin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91680" y="3055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AU" altLang="en-US" smtClean="0"/>
              <a:t>For further information</a:t>
            </a:r>
          </a:p>
        </p:txBody>
      </p:sp>
      <p:sp>
        <p:nvSpPr>
          <p:cNvPr id="40963" name="Text Placeholder 2"/>
          <p:cNvSpPr>
            <a:spLocks noGrp="1"/>
          </p:cNvSpPr>
          <p:nvPr>
            <p:ph type="body" sz="half" idx="1"/>
          </p:nvPr>
        </p:nvSpPr>
        <p:spPr>
          <a:xfrm>
            <a:off x="684213" y="1125538"/>
            <a:ext cx="7772400" cy="4464050"/>
          </a:xfrm>
        </p:spPr>
        <p:txBody>
          <a:bodyPr/>
          <a:lstStyle/>
          <a:p>
            <a:pPr marL="0" indent="0">
              <a:buFontTx/>
              <a:buNone/>
              <a:defRPr/>
            </a:pPr>
            <a:endParaRPr lang="en-AU" b="1" dirty="0" smtClean="0">
              <a:solidFill>
                <a:srgbClr val="618C98"/>
              </a:solidFill>
            </a:endParaRPr>
          </a:p>
          <a:p>
            <a:pPr marL="0" indent="0">
              <a:buFontTx/>
              <a:buNone/>
              <a:defRPr/>
            </a:pPr>
            <a:r>
              <a:rPr lang="en-AU" b="1" dirty="0" smtClean="0">
                <a:solidFill>
                  <a:srgbClr val="618C98"/>
                </a:solidFill>
              </a:rPr>
              <a:t>Recipe Modification</a:t>
            </a:r>
            <a:endParaRPr lang="en-AU" altLang="en-US" dirty="0">
              <a:hlinkClick r:id="rId3"/>
            </a:endParaRPr>
          </a:p>
          <a:p>
            <a:pPr>
              <a:defRPr/>
            </a:pPr>
            <a:r>
              <a:rPr lang="en-AU" altLang="en-US" dirty="0" smtClean="0">
                <a:hlinkClick r:id="rId3"/>
              </a:rPr>
              <a:t>http://www.heartfoundation.org.au/SiteCollectionDocuments/Recipe-Guidelines.pdf</a:t>
            </a:r>
            <a:endParaRPr lang="en-AU" altLang="en-US" dirty="0" smtClean="0"/>
          </a:p>
          <a:p>
            <a:pPr marL="0" indent="0">
              <a:buFontTx/>
              <a:buNone/>
              <a:defRPr/>
            </a:pPr>
            <a:endParaRPr lang="en-AU" b="1" dirty="0" smtClean="0">
              <a:solidFill>
                <a:srgbClr val="618C98"/>
              </a:solidFill>
            </a:endParaRPr>
          </a:p>
          <a:p>
            <a:pPr marL="0" indent="0">
              <a:buFontTx/>
              <a:buNone/>
              <a:defRPr/>
            </a:pPr>
            <a:endParaRPr lang="en-AU" b="1" dirty="0" smtClean="0">
              <a:solidFill>
                <a:srgbClr val="618C98"/>
              </a:solidFill>
            </a:endParaRPr>
          </a:p>
          <a:p>
            <a:pPr marL="0" indent="0">
              <a:buFontTx/>
              <a:buNone/>
              <a:defRPr/>
            </a:pPr>
            <a:r>
              <a:rPr lang="en-AU" altLang="en-US" b="1" dirty="0" smtClean="0">
                <a:solidFill>
                  <a:srgbClr val="618C98"/>
                </a:solidFill>
              </a:rPr>
              <a:t>Recipe Checklist (alternatives and cooking methods)</a:t>
            </a:r>
            <a:endParaRPr lang="en-AU" altLang="en-US" dirty="0" smtClean="0"/>
          </a:p>
          <a:p>
            <a:pPr>
              <a:defRPr/>
            </a:pPr>
            <a:r>
              <a:rPr lang="en-AU" altLang="en-US" dirty="0" smtClean="0">
                <a:hlinkClick r:id="rId4"/>
              </a:rPr>
              <a:t>http://www.bakeridi.edu.au/Assets/Files/Making%20Healthy%20Meals%20(2012).pdf</a:t>
            </a:r>
            <a:endParaRPr lang="en-AU" altLang="en-US" dirty="0" smtClean="0"/>
          </a:p>
          <a:p>
            <a:pPr>
              <a:defRPr/>
            </a:pPr>
            <a:endParaRPr lang="en-AU" altLang="en-US" dirty="0" smtClean="0"/>
          </a:p>
          <a:p>
            <a:pPr>
              <a:defRPr/>
            </a:pPr>
            <a:endParaRPr lang="en-AU" altLang="en-US" dirty="0" smtClean="0"/>
          </a:p>
          <a:p>
            <a:pPr marL="0" indent="0">
              <a:buFontTx/>
              <a:buNone/>
              <a:defRPr/>
            </a:pPr>
            <a:endParaRPr lang="en-AU" altLang="en-US" dirty="0"/>
          </a:p>
          <a:p>
            <a:pPr marL="0" indent="0">
              <a:buFontTx/>
              <a:buNone/>
              <a:defRPr/>
            </a:pPr>
            <a:endParaRPr lang="en-AU" altLang="en-US" dirty="0" smtClean="0"/>
          </a:p>
        </p:txBody>
      </p:sp>
      <p:pic>
        <p:nvPicPr>
          <p:cNvPr id="10035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19250" y="6030913"/>
            <a:ext cx="3505200" cy="369887"/>
          </a:xfrm>
          <a:prstGeom prst="rect">
            <a:avLst/>
          </a:prstGeom>
          <a:noFill/>
        </p:spPr>
        <p:txBody>
          <a:bodyPr>
            <a:spAutoFit/>
          </a:bodyPr>
          <a:lstStyle/>
          <a:p>
            <a:pPr>
              <a:defRPr/>
            </a:pPr>
            <a:r>
              <a:rPr lang="en-AU" dirty="0">
                <a:latin typeface="+mj-lt"/>
              </a:rPr>
              <a:t>www.communitykitchens.org.au</a:t>
            </a:r>
          </a:p>
        </p:txBody>
      </p:sp>
    </p:spTree>
  </p:cSld>
  <p:clrMapOvr>
    <a:masterClrMapping/>
  </p:clrMapOvr>
  <mc:AlternateContent xmlns:mc="http://schemas.openxmlformats.org/markup-compatibility/2006" xmlns:p14="http://schemas.microsoft.com/office/powerpoint/2010/main">
    <mc:Choice Requires="p14">
      <p:transition p14:dur="10" advTm="40000"/>
    </mc:Choice>
    <mc:Fallback xmlns="">
      <p:transition advTm="4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457200" y="274638"/>
            <a:ext cx="8229600" cy="922337"/>
          </a:xfrm>
        </p:spPr>
        <p:txBody>
          <a:bodyPr/>
          <a:lstStyle/>
          <a:p>
            <a:r>
              <a:rPr lang="en-AU" altLang="en-US" smtClean="0"/>
              <a:t>Australian Dietary </a:t>
            </a:r>
            <a:br>
              <a:rPr lang="en-AU" altLang="en-US" smtClean="0"/>
            </a:br>
            <a:r>
              <a:rPr lang="en-AU" altLang="en-US" smtClean="0"/>
              <a:t>Guidelines</a:t>
            </a:r>
          </a:p>
        </p:txBody>
      </p:sp>
      <p:sp>
        <p:nvSpPr>
          <p:cNvPr id="27651" name="Text Placeholder 4"/>
          <p:cNvSpPr>
            <a:spLocks noGrp="1"/>
          </p:cNvSpPr>
          <p:nvPr>
            <p:ph type="body" idx="1"/>
          </p:nvPr>
        </p:nvSpPr>
        <p:spPr/>
        <p:txBody>
          <a:bodyPr/>
          <a:lstStyle/>
          <a:p>
            <a:pPr>
              <a:lnSpc>
                <a:spcPct val="150000"/>
              </a:lnSpc>
            </a:pPr>
            <a:r>
              <a:rPr lang="en-AU" altLang="en-US" sz="2000" smtClean="0"/>
              <a:t>5 Core Food Groups</a:t>
            </a:r>
          </a:p>
        </p:txBody>
      </p:sp>
      <p:sp>
        <p:nvSpPr>
          <p:cNvPr id="27652" name="Content Placeholder 5"/>
          <p:cNvSpPr>
            <a:spLocks noGrp="1"/>
          </p:cNvSpPr>
          <p:nvPr>
            <p:ph sz="half" idx="2"/>
          </p:nvPr>
        </p:nvSpPr>
        <p:spPr/>
        <p:txBody>
          <a:bodyPr/>
          <a:lstStyle/>
          <a:p>
            <a:pPr marL="457200" indent="-457200">
              <a:lnSpc>
                <a:spcPct val="150000"/>
              </a:lnSpc>
              <a:buFontTx/>
              <a:buAutoNum type="arabicPeriod"/>
            </a:pPr>
            <a:r>
              <a:rPr lang="en-AU" altLang="en-US" sz="2000" dirty="0" smtClean="0"/>
              <a:t>Grains (cereals)</a:t>
            </a:r>
          </a:p>
          <a:p>
            <a:pPr marL="457200" indent="-457200">
              <a:lnSpc>
                <a:spcPct val="150000"/>
              </a:lnSpc>
              <a:buFontTx/>
              <a:buAutoNum type="arabicPeriod"/>
            </a:pPr>
            <a:r>
              <a:rPr lang="en-AU" altLang="en-US" sz="2000" dirty="0" smtClean="0"/>
              <a:t>Vegetable and legumes</a:t>
            </a:r>
          </a:p>
          <a:p>
            <a:pPr marL="457200" indent="-457200">
              <a:lnSpc>
                <a:spcPct val="150000"/>
              </a:lnSpc>
              <a:buFontTx/>
              <a:buAutoNum type="arabicPeriod"/>
            </a:pPr>
            <a:r>
              <a:rPr lang="en-AU" altLang="en-US" sz="2000" dirty="0" smtClean="0"/>
              <a:t>Fruit</a:t>
            </a:r>
          </a:p>
          <a:p>
            <a:pPr marL="457200" indent="-457200">
              <a:lnSpc>
                <a:spcPct val="150000"/>
              </a:lnSpc>
              <a:buFontTx/>
              <a:buAutoNum type="arabicPeriod"/>
            </a:pPr>
            <a:r>
              <a:rPr lang="en-AU" altLang="en-US" sz="2000" dirty="0" smtClean="0"/>
              <a:t>Dairy and alternatives</a:t>
            </a:r>
          </a:p>
          <a:p>
            <a:pPr marL="457200" indent="-457200">
              <a:lnSpc>
                <a:spcPct val="150000"/>
              </a:lnSpc>
              <a:buFontTx/>
              <a:buAutoNum type="arabicPeriod"/>
            </a:pPr>
            <a:r>
              <a:rPr lang="en-AU" altLang="en-US" sz="2000" dirty="0" smtClean="0"/>
              <a:t>Meat, fish, poultry and alternatives</a:t>
            </a:r>
          </a:p>
        </p:txBody>
      </p:sp>
      <p:pic>
        <p:nvPicPr>
          <p:cNvPr id="27653"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427538" y="260350"/>
            <a:ext cx="4392612" cy="5630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50213" y="5949950"/>
            <a:ext cx="82073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29903" y="56451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5000"/>
    </mc:Choice>
    <mc:Fallback xmlns="">
      <p:transition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9750" y="333375"/>
            <a:ext cx="7993063" cy="685800"/>
          </a:xfrm>
        </p:spPr>
        <p:txBody>
          <a:bodyPr/>
          <a:lstStyle/>
          <a:p>
            <a:pPr algn="ctr" eaLnBrk="1" hangingPunct="1"/>
            <a:r>
              <a:rPr lang="en-AU" altLang="en-US" sz="3200" smtClean="0"/>
              <a:t>Grains (Breads and Cereals)</a:t>
            </a:r>
          </a:p>
        </p:txBody>
      </p:sp>
      <p:sp>
        <p:nvSpPr>
          <p:cNvPr id="164867" name="Rectangle 3"/>
          <p:cNvSpPr>
            <a:spLocks noGrp="1" noChangeArrowheads="1"/>
          </p:cNvSpPr>
          <p:nvPr>
            <p:ph type="body" sz="half" idx="1"/>
          </p:nvPr>
        </p:nvSpPr>
        <p:spPr>
          <a:xfrm>
            <a:off x="468313" y="1125538"/>
            <a:ext cx="8218487" cy="4535487"/>
          </a:xfrm>
        </p:spPr>
        <p:txBody>
          <a:bodyPr/>
          <a:lstStyle/>
          <a:p>
            <a:pPr eaLnBrk="1" hangingPunct="1">
              <a:lnSpc>
                <a:spcPct val="150000"/>
              </a:lnSpc>
              <a:spcAft>
                <a:spcPts val="0"/>
              </a:spcAft>
              <a:defRPr/>
            </a:pPr>
            <a:r>
              <a:rPr lang="en-AU" dirty="0" smtClean="0"/>
              <a:t>Good source of carbohydrates</a:t>
            </a:r>
          </a:p>
          <a:p>
            <a:pPr eaLnBrk="1" hangingPunct="1">
              <a:lnSpc>
                <a:spcPct val="150000"/>
              </a:lnSpc>
              <a:spcAft>
                <a:spcPts val="0"/>
              </a:spcAft>
              <a:defRPr/>
            </a:pPr>
            <a:r>
              <a:rPr lang="en-AU" dirty="0" smtClean="0"/>
              <a:t>Important source of</a:t>
            </a:r>
          </a:p>
          <a:p>
            <a:pPr lvl="1" eaLnBrk="1" hangingPunct="1">
              <a:lnSpc>
                <a:spcPct val="150000"/>
              </a:lnSpc>
              <a:spcAft>
                <a:spcPts val="0"/>
              </a:spcAft>
              <a:defRPr/>
            </a:pPr>
            <a:r>
              <a:rPr lang="en-AU" i="1" dirty="0" smtClean="0">
                <a:solidFill>
                  <a:srgbClr val="945780"/>
                </a:solidFill>
                <a:effectLst>
                  <a:outerShdw blurRad="38100" dist="38100" dir="2700000" algn="tl">
                    <a:srgbClr val="C0C0C0"/>
                  </a:outerShdw>
                </a:effectLst>
              </a:rPr>
              <a:t>ENERGY</a:t>
            </a:r>
            <a:r>
              <a:rPr lang="en-AU" dirty="0" smtClean="0"/>
              <a:t> </a:t>
            </a:r>
          </a:p>
          <a:p>
            <a:pPr lvl="1" eaLnBrk="1" hangingPunct="1">
              <a:lnSpc>
                <a:spcPct val="150000"/>
              </a:lnSpc>
              <a:spcAft>
                <a:spcPts val="0"/>
              </a:spcAft>
              <a:defRPr/>
            </a:pPr>
            <a:r>
              <a:rPr lang="en-AU" u="sng" dirty="0">
                <a:solidFill>
                  <a:srgbClr val="618C98"/>
                </a:solidFill>
                <a:effectLst>
                  <a:outerShdw blurRad="38100" dist="38100" dir="2700000" algn="tl">
                    <a:srgbClr val="C0C0C0"/>
                  </a:outerShdw>
                </a:effectLst>
              </a:rPr>
              <a:t>V</a:t>
            </a:r>
            <a:r>
              <a:rPr lang="en-AU" u="sng" dirty="0" smtClean="0">
                <a:solidFill>
                  <a:srgbClr val="618C98"/>
                </a:solidFill>
                <a:effectLst>
                  <a:outerShdw blurRad="38100" dist="38100" dir="2700000" algn="tl">
                    <a:srgbClr val="C0C0C0"/>
                  </a:outerShdw>
                </a:effectLst>
              </a:rPr>
              <a:t>itamins</a:t>
            </a:r>
            <a:r>
              <a:rPr lang="en-AU" dirty="0" smtClean="0"/>
              <a:t> </a:t>
            </a:r>
          </a:p>
          <a:p>
            <a:pPr lvl="1" eaLnBrk="1" hangingPunct="1">
              <a:lnSpc>
                <a:spcPct val="150000"/>
              </a:lnSpc>
              <a:spcAft>
                <a:spcPts val="0"/>
              </a:spcAft>
              <a:defRPr/>
            </a:pPr>
            <a:r>
              <a:rPr lang="en-AU" dirty="0" smtClean="0">
                <a:solidFill>
                  <a:srgbClr val="9F282C"/>
                </a:solidFill>
                <a:effectLst>
                  <a:outerShdw blurRad="38100" dist="38100" dir="2700000" algn="tl">
                    <a:srgbClr val="C0C0C0"/>
                  </a:outerShdw>
                </a:effectLst>
              </a:rPr>
              <a:t>Fibre (helps us feel fuller for longer)</a:t>
            </a:r>
          </a:p>
          <a:p>
            <a:pPr lvl="1" eaLnBrk="1" hangingPunct="1">
              <a:lnSpc>
                <a:spcPct val="150000"/>
              </a:lnSpc>
              <a:spcAft>
                <a:spcPts val="0"/>
              </a:spcAft>
              <a:defRPr/>
            </a:pPr>
            <a:r>
              <a:rPr lang="en-AU" dirty="0" smtClean="0"/>
              <a:t>Choose </a:t>
            </a:r>
            <a:r>
              <a:rPr lang="en-AU" dirty="0" smtClean="0">
                <a:solidFill>
                  <a:srgbClr val="F78D31"/>
                </a:solidFill>
                <a:effectLst>
                  <a:outerShdw blurRad="38100" dist="38100" dir="2700000" algn="tl">
                    <a:srgbClr val="C0C0C0"/>
                  </a:outerShdw>
                </a:effectLst>
              </a:rPr>
              <a:t>GRAINY</a:t>
            </a:r>
            <a:r>
              <a:rPr lang="en-AU" dirty="0" smtClean="0">
                <a:effectLst>
                  <a:outerShdw blurRad="38100" dist="38100" dir="2700000" algn="tl">
                    <a:srgbClr val="C0C0C0"/>
                  </a:outerShdw>
                </a:effectLst>
              </a:rPr>
              <a:t> </a:t>
            </a:r>
            <a:r>
              <a:rPr lang="en-AU" dirty="0" smtClean="0"/>
              <a:t>options (brown, wholemeal, multigrain)</a:t>
            </a:r>
          </a:p>
          <a:p>
            <a:pPr lvl="1" eaLnBrk="1" hangingPunct="1">
              <a:lnSpc>
                <a:spcPct val="150000"/>
              </a:lnSpc>
              <a:spcAft>
                <a:spcPts val="0"/>
              </a:spcAft>
              <a:defRPr/>
            </a:pPr>
            <a:endParaRPr lang="en-AU" dirty="0"/>
          </a:p>
          <a:p>
            <a:pPr eaLnBrk="1" hangingPunct="1">
              <a:lnSpc>
                <a:spcPct val="150000"/>
              </a:lnSpc>
              <a:spcAft>
                <a:spcPts val="0"/>
              </a:spcAft>
              <a:defRPr/>
            </a:pPr>
            <a:r>
              <a:rPr lang="en-AU" dirty="0" smtClean="0"/>
              <a:t>Rice</a:t>
            </a:r>
            <a:r>
              <a:rPr lang="en-AU" dirty="0"/>
              <a:t>, pasta, bread, breakfast cereal, couscous, polenta, lentils and </a:t>
            </a:r>
            <a:r>
              <a:rPr lang="en-AU" dirty="0" smtClean="0"/>
              <a:t>legumes</a:t>
            </a:r>
            <a:endParaRPr lang="en-AU" dirty="0"/>
          </a:p>
        </p:txBody>
      </p:sp>
      <p:pic>
        <p:nvPicPr>
          <p:cNvPr id="29700"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825" y="1520825"/>
            <a:ext cx="28971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6 or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1920" y="51482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9600"/>
    </mc:Choice>
    <mc:Fallback xmlns="">
      <p:transition advTm="4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03313" y="2132013"/>
          <a:ext cx="6696076" cy="1512888"/>
        </p:xfrm>
        <a:graphic>
          <a:graphicData uri="http://schemas.openxmlformats.org/drawingml/2006/table">
            <a:tbl>
              <a:tblPr firstRow="1" bandRow="1">
                <a:tableStyleId>{FABFCF23-3B69-468F-B69F-88F6DE6A72F2}</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504296">
                <a:tc>
                  <a:txBody>
                    <a:bodyPr/>
                    <a:lstStyle/>
                    <a:p>
                      <a:endParaRPr lang="en-AU" sz="1800" dirty="0"/>
                    </a:p>
                  </a:txBody>
                  <a:tcPr marL="91431" marR="91431" marT="45742" marB="45742"/>
                </a:tc>
                <a:tc>
                  <a:txBody>
                    <a:bodyPr/>
                    <a:lstStyle/>
                    <a:p>
                      <a:r>
                        <a:rPr lang="en-AU" sz="1800" dirty="0" smtClean="0"/>
                        <a:t>19-50 years</a:t>
                      </a:r>
                      <a:endParaRPr lang="en-AU" sz="1800" dirty="0"/>
                    </a:p>
                  </a:txBody>
                  <a:tcPr marL="91431" marR="91431" marT="45742" marB="45742"/>
                </a:tc>
                <a:tc>
                  <a:txBody>
                    <a:bodyPr/>
                    <a:lstStyle/>
                    <a:p>
                      <a:r>
                        <a:rPr lang="en-AU" sz="1800" dirty="0" smtClean="0"/>
                        <a:t>51-70 years</a:t>
                      </a:r>
                      <a:endParaRPr lang="en-AU" sz="1800" dirty="0"/>
                    </a:p>
                  </a:txBody>
                  <a:tcPr marL="91431" marR="91431" marT="45742" marB="45742"/>
                </a:tc>
                <a:tc>
                  <a:txBody>
                    <a:bodyPr/>
                    <a:lstStyle/>
                    <a:p>
                      <a:r>
                        <a:rPr lang="en-AU" sz="1800" dirty="0" smtClean="0"/>
                        <a:t>70+ years</a:t>
                      </a:r>
                      <a:endParaRPr lang="en-AU" sz="1800" dirty="0"/>
                    </a:p>
                  </a:txBody>
                  <a:tcPr marL="91431" marR="91431" marT="45742" marB="45742"/>
                </a:tc>
                <a:extLst>
                  <a:ext uri="{0D108BD9-81ED-4DB2-BD59-A6C34878D82A}">
                    <a16:rowId xmlns:a16="http://schemas.microsoft.com/office/drawing/2014/main" val="10000"/>
                  </a:ext>
                </a:extLst>
              </a:tr>
              <a:tr h="504296">
                <a:tc>
                  <a:txBody>
                    <a:bodyPr/>
                    <a:lstStyle/>
                    <a:p>
                      <a:r>
                        <a:rPr lang="en-AU" sz="1800" dirty="0" smtClean="0"/>
                        <a:t>Men</a:t>
                      </a:r>
                      <a:endParaRPr lang="en-AU" sz="1800" dirty="0"/>
                    </a:p>
                  </a:txBody>
                  <a:tcPr marL="91431" marR="91431" marT="45742" marB="45742"/>
                </a:tc>
                <a:tc>
                  <a:txBody>
                    <a:bodyPr/>
                    <a:lstStyle/>
                    <a:p>
                      <a:r>
                        <a:rPr lang="en-AU" sz="1800" dirty="0" smtClean="0"/>
                        <a:t>6</a:t>
                      </a:r>
                      <a:endParaRPr lang="en-AU" sz="1800" dirty="0"/>
                    </a:p>
                  </a:txBody>
                  <a:tcPr marL="91431" marR="91431" marT="45742" marB="45742"/>
                </a:tc>
                <a:tc>
                  <a:txBody>
                    <a:bodyPr/>
                    <a:lstStyle/>
                    <a:p>
                      <a:r>
                        <a:rPr lang="en-AU" sz="1800" dirty="0" smtClean="0"/>
                        <a:t>6</a:t>
                      </a:r>
                      <a:endParaRPr lang="en-AU" sz="1800" dirty="0"/>
                    </a:p>
                  </a:txBody>
                  <a:tcPr marL="91431" marR="91431" marT="45742" marB="45742"/>
                </a:tc>
                <a:tc>
                  <a:txBody>
                    <a:bodyPr/>
                    <a:lstStyle/>
                    <a:p>
                      <a:r>
                        <a:rPr lang="en-AU" sz="1800" dirty="0" smtClean="0"/>
                        <a:t>4 ½ </a:t>
                      </a:r>
                      <a:endParaRPr lang="en-AU" sz="1800" dirty="0"/>
                    </a:p>
                  </a:txBody>
                  <a:tcPr marL="91431" marR="91431" marT="45742" marB="45742"/>
                </a:tc>
                <a:extLst>
                  <a:ext uri="{0D108BD9-81ED-4DB2-BD59-A6C34878D82A}">
                    <a16:rowId xmlns:a16="http://schemas.microsoft.com/office/drawing/2014/main" val="10001"/>
                  </a:ext>
                </a:extLst>
              </a:tr>
              <a:tr h="504296">
                <a:tc>
                  <a:txBody>
                    <a:bodyPr/>
                    <a:lstStyle/>
                    <a:p>
                      <a:r>
                        <a:rPr lang="en-AU" sz="1800" dirty="0" smtClean="0"/>
                        <a:t>Women</a:t>
                      </a:r>
                      <a:endParaRPr lang="en-AU" sz="1800" dirty="0"/>
                    </a:p>
                  </a:txBody>
                  <a:tcPr marL="91431" marR="91431" marT="45742" marB="45742"/>
                </a:tc>
                <a:tc>
                  <a:txBody>
                    <a:bodyPr/>
                    <a:lstStyle/>
                    <a:p>
                      <a:r>
                        <a:rPr lang="en-AU" sz="1800" dirty="0" smtClean="0"/>
                        <a:t>6</a:t>
                      </a:r>
                      <a:endParaRPr lang="en-AU" sz="1800" dirty="0"/>
                    </a:p>
                  </a:txBody>
                  <a:tcPr marL="91431" marR="91431" marT="45742" marB="45742"/>
                </a:tc>
                <a:tc>
                  <a:txBody>
                    <a:bodyPr/>
                    <a:lstStyle/>
                    <a:p>
                      <a:r>
                        <a:rPr lang="en-AU" sz="1800" dirty="0" smtClean="0"/>
                        <a:t>4</a:t>
                      </a:r>
                      <a:endParaRPr lang="en-AU" sz="1800" dirty="0"/>
                    </a:p>
                  </a:txBody>
                  <a:tcPr marL="91431" marR="91431" marT="45742" marB="45742"/>
                </a:tc>
                <a:tc>
                  <a:txBody>
                    <a:bodyPr/>
                    <a:lstStyle/>
                    <a:p>
                      <a:r>
                        <a:rPr lang="en-AU" sz="1800" dirty="0" smtClean="0"/>
                        <a:t>3</a:t>
                      </a:r>
                      <a:endParaRPr lang="en-AU" sz="1800" dirty="0"/>
                    </a:p>
                  </a:txBody>
                  <a:tcPr marL="91431" marR="91431" marT="45742" marB="45742"/>
                </a:tc>
                <a:extLst>
                  <a:ext uri="{0D108BD9-81ED-4DB2-BD59-A6C34878D82A}">
                    <a16:rowId xmlns:a16="http://schemas.microsoft.com/office/drawing/2014/main" val="10002"/>
                  </a:ext>
                </a:extLst>
              </a:tr>
            </a:tbl>
          </a:graphicData>
        </a:graphic>
      </p:graphicFrame>
      <p:sp>
        <p:nvSpPr>
          <p:cNvPr id="31765" name="Title 3"/>
          <p:cNvSpPr>
            <a:spLocks noGrp="1"/>
          </p:cNvSpPr>
          <p:nvPr>
            <p:ph type="title"/>
          </p:nvPr>
        </p:nvSpPr>
        <p:spPr>
          <a:xfrm>
            <a:off x="395288" y="304800"/>
            <a:ext cx="8353425" cy="1036638"/>
          </a:xfrm>
        </p:spPr>
        <p:txBody>
          <a:bodyPr/>
          <a:lstStyle/>
          <a:p>
            <a:r>
              <a:rPr lang="en-AU" altLang="en-US" sz="3200" smtClean="0"/>
              <a:t>Recommendations: </a:t>
            </a:r>
            <a:br>
              <a:rPr lang="en-AU" altLang="en-US" sz="3200" smtClean="0"/>
            </a:br>
            <a:r>
              <a:rPr lang="en-AU" altLang="en-US" sz="3200" smtClean="0"/>
              <a:t>Grains (Breads &amp; Cereals)</a:t>
            </a:r>
          </a:p>
        </p:txBody>
      </p:sp>
      <p:sp>
        <p:nvSpPr>
          <p:cNvPr id="31766" name="Rectangle 1"/>
          <p:cNvSpPr>
            <a:spLocks noChangeArrowheads="1"/>
          </p:cNvSpPr>
          <p:nvPr/>
        </p:nvSpPr>
        <p:spPr bwMode="auto">
          <a:xfrm>
            <a:off x="576263" y="3784600"/>
            <a:ext cx="2087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1 serve is: </a:t>
            </a:r>
          </a:p>
        </p:txBody>
      </p:sp>
      <p:sp>
        <p:nvSpPr>
          <p:cNvPr id="31767" name="Rectangle 6"/>
          <p:cNvSpPr>
            <a:spLocks noChangeArrowheads="1"/>
          </p:cNvSpPr>
          <p:nvPr/>
        </p:nvSpPr>
        <p:spPr bwMode="auto">
          <a:xfrm>
            <a:off x="576263" y="1590675"/>
            <a:ext cx="20875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Serves per day</a:t>
            </a:r>
          </a:p>
        </p:txBody>
      </p:sp>
      <p:pic>
        <p:nvPicPr>
          <p:cNvPr id="31768" name="Picture 3"/>
          <p:cNvPicPr>
            <a:picLocks noChangeAspect="1"/>
          </p:cNvPicPr>
          <p:nvPr/>
        </p:nvPicPr>
        <p:blipFill>
          <a:blip r:embed="rId5">
            <a:extLst>
              <a:ext uri="{28A0092B-C50C-407E-A947-70E740481C1C}">
                <a14:useLocalDpi xmlns:a14="http://schemas.microsoft.com/office/drawing/2010/main" val="0"/>
              </a:ext>
            </a:extLst>
          </a:blip>
          <a:srcRect l="8492" t="53937" r="27863" b="24406"/>
          <a:stretch>
            <a:fillRect/>
          </a:stretch>
        </p:blipFill>
        <p:spPr bwMode="auto">
          <a:xfrm>
            <a:off x="431800" y="4259263"/>
            <a:ext cx="8280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2240" y="4365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7000"/>
    </mc:Choice>
    <mc:Fallback xmlns="">
      <p:transition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1188" y="188913"/>
            <a:ext cx="7993062" cy="1368425"/>
          </a:xfrm>
        </p:spPr>
        <p:txBody>
          <a:bodyPr/>
          <a:lstStyle/>
          <a:p>
            <a:pPr algn="ctr" eaLnBrk="1" hangingPunct="1"/>
            <a:r>
              <a:rPr lang="en-AU" altLang="en-US" sz="3200" smtClean="0"/>
              <a:t>Fruits and Vegetables</a:t>
            </a:r>
          </a:p>
        </p:txBody>
      </p:sp>
      <p:sp>
        <p:nvSpPr>
          <p:cNvPr id="165891" name="Rectangle 3"/>
          <p:cNvSpPr>
            <a:spLocks noGrp="1" noChangeArrowheads="1"/>
          </p:cNvSpPr>
          <p:nvPr>
            <p:ph type="body" sz="half" idx="1"/>
          </p:nvPr>
        </p:nvSpPr>
        <p:spPr>
          <a:xfrm>
            <a:off x="539750" y="1268413"/>
            <a:ext cx="4108450" cy="4681537"/>
          </a:xfrm>
        </p:spPr>
        <p:txBody>
          <a:bodyPr/>
          <a:lstStyle/>
          <a:p>
            <a:pPr eaLnBrk="1" hangingPunct="1">
              <a:lnSpc>
                <a:spcPct val="150000"/>
              </a:lnSpc>
              <a:defRPr/>
            </a:pPr>
            <a:r>
              <a:rPr lang="en-AU" sz="2400" dirty="0" smtClean="0"/>
              <a:t>Provide </a:t>
            </a:r>
            <a:r>
              <a:rPr lang="en-AU" sz="2600" b="1" dirty="0" smtClean="0">
                <a:solidFill>
                  <a:srgbClr val="618C98"/>
                </a:solidFill>
                <a:effectLst>
                  <a:outerShdw blurRad="38100" dist="38100" dir="2700000" algn="tl">
                    <a:srgbClr val="C0C0C0"/>
                  </a:outerShdw>
                </a:effectLst>
              </a:rPr>
              <a:t>fibre</a:t>
            </a:r>
            <a:r>
              <a:rPr lang="en-AU" sz="2400" b="1" dirty="0" smtClean="0">
                <a:solidFill>
                  <a:srgbClr val="618C98"/>
                </a:solidFill>
                <a:effectLst>
                  <a:outerShdw blurRad="38100" dist="38100" dir="2700000" algn="tl">
                    <a:srgbClr val="C0C0C0"/>
                  </a:outerShdw>
                </a:effectLst>
              </a:rPr>
              <a:t> </a:t>
            </a:r>
            <a:endParaRPr lang="en-AU" sz="2400" dirty="0" smtClean="0"/>
          </a:p>
          <a:p>
            <a:pPr lvl="1" eaLnBrk="1" hangingPunct="1">
              <a:lnSpc>
                <a:spcPct val="150000"/>
              </a:lnSpc>
              <a:defRPr/>
            </a:pPr>
            <a:r>
              <a:rPr lang="en-AU" sz="2200" dirty="0" smtClean="0"/>
              <a:t>Healthy bowel</a:t>
            </a:r>
          </a:p>
          <a:p>
            <a:pPr lvl="1" eaLnBrk="1" hangingPunct="1">
              <a:lnSpc>
                <a:spcPct val="150000"/>
              </a:lnSpc>
              <a:defRPr/>
            </a:pPr>
            <a:r>
              <a:rPr lang="en-AU" sz="2200" dirty="0" smtClean="0"/>
              <a:t>Help to lower cholesterol</a:t>
            </a:r>
          </a:p>
          <a:p>
            <a:pPr marL="457200" lvl="1" indent="0" eaLnBrk="1" hangingPunct="1">
              <a:lnSpc>
                <a:spcPct val="150000"/>
              </a:lnSpc>
              <a:buFontTx/>
              <a:buNone/>
              <a:defRPr/>
            </a:pPr>
            <a:endParaRPr lang="en-AU" sz="2200" dirty="0" smtClean="0"/>
          </a:p>
          <a:p>
            <a:pPr eaLnBrk="1" hangingPunct="1">
              <a:lnSpc>
                <a:spcPct val="150000"/>
              </a:lnSpc>
              <a:defRPr/>
            </a:pPr>
            <a:r>
              <a:rPr lang="en-AU" sz="2400" dirty="0" smtClean="0"/>
              <a:t>The more </a:t>
            </a:r>
            <a:r>
              <a:rPr lang="en-AU" sz="2400" b="1" dirty="0" smtClean="0">
                <a:solidFill>
                  <a:srgbClr val="9F282C"/>
                </a:solidFill>
                <a:effectLst>
                  <a:outerShdw blurRad="38100" dist="38100" dir="2700000" algn="tl">
                    <a:srgbClr val="C0C0C0"/>
                  </a:outerShdw>
                </a:effectLst>
              </a:rPr>
              <a:t>c</a:t>
            </a:r>
            <a:r>
              <a:rPr lang="en-AU" sz="2400" b="1" dirty="0" smtClean="0">
                <a:solidFill>
                  <a:srgbClr val="F78D31"/>
                </a:solidFill>
                <a:effectLst>
                  <a:outerShdw blurRad="38100" dist="38100" dir="2700000" algn="tl">
                    <a:srgbClr val="C0C0C0"/>
                  </a:outerShdw>
                </a:effectLst>
              </a:rPr>
              <a:t>o</a:t>
            </a:r>
            <a:r>
              <a:rPr lang="en-AU" sz="2400" b="1" dirty="0" smtClean="0">
                <a:solidFill>
                  <a:srgbClr val="945780"/>
                </a:solidFill>
                <a:effectLst>
                  <a:outerShdw blurRad="38100" dist="38100" dir="2700000" algn="tl">
                    <a:srgbClr val="C0C0C0"/>
                  </a:outerShdw>
                </a:effectLst>
              </a:rPr>
              <a:t>l</a:t>
            </a:r>
            <a:r>
              <a:rPr lang="en-AU" sz="2400" b="1" dirty="0" smtClean="0">
                <a:solidFill>
                  <a:srgbClr val="DED322"/>
                </a:solidFill>
                <a:effectLst>
                  <a:outerShdw blurRad="38100" dist="38100" dir="2700000" algn="tl">
                    <a:srgbClr val="C0C0C0"/>
                  </a:outerShdw>
                </a:effectLst>
              </a:rPr>
              <a:t>o</a:t>
            </a:r>
            <a:r>
              <a:rPr lang="en-AU" sz="2400" b="1" dirty="0" smtClean="0">
                <a:solidFill>
                  <a:srgbClr val="618C98"/>
                </a:solidFill>
                <a:effectLst>
                  <a:outerShdw blurRad="38100" dist="38100" dir="2700000" algn="tl">
                    <a:srgbClr val="C0C0C0"/>
                  </a:outerShdw>
                </a:effectLst>
              </a:rPr>
              <a:t>u</a:t>
            </a:r>
            <a:r>
              <a:rPr lang="en-AU" sz="2400" b="1" dirty="0" smtClean="0">
                <a:solidFill>
                  <a:srgbClr val="C4B097"/>
                </a:solidFill>
                <a:effectLst>
                  <a:outerShdw blurRad="38100" dist="38100" dir="2700000" algn="tl">
                    <a:srgbClr val="C0C0C0"/>
                  </a:outerShdw>
                </a:effectLst>
              </a:rPr>
              <a:t>r</a:t>
            </a:r>
            <a:r>
              <a:rPr lang="en-AU" sz="2400" b="1" dirty="0" smtClean="0">
                <a:solidFill>
                  <a:srgbClr val="89A70C"/>
                </a:solidFill>
                <a:effectLst>
                  <a:outerShdw blurRad="38100" dist="38100" dir="2700000" algn="tl">
                    <a:srgbClr val="C0C0C0"/>
                  </a:outerShdw>
                </a:effectLst>
              </a:rPr>
              <a:t>s </a:t>
            </a:r>
            <a:r>
              <a:rPr lang="en-AU" sz="2400" dirty="0" smtClean="0"/>
              <a:t>you eat the  more types of </a:t>
            </a:r>
            <a:r>
              <a:rPr lang="en-AU" sz="2600" b="1" u="sng" dirty="0" smtClean="0">
                <a:solidFill>
                  <a:srgbClr val="945780"/>
                </a:solidFill>
                <a:effectLst>
                  <a:outerShdw blurRad="38100" dist="38100" dir="2700000" algn="tl">
                    <a:srgbClr val="C0C0C0"/>
                  </a:outerShdw>
                </a:effectLst>
              </a:rPr>
              <a:t>vitamins</a:t>
            </a:r>
            <a:r>
              <a:rPr lang="en-AU" sz="2400" dirty="0" smtClean="0"/>
              <a:t> and</a:t>
            </a:r>
            <a:r>
              <a:rPr lang="en-AU" sz="2400" dirty="0" smtClean="0">
                <a:solidFill>
                  <a:srgbClr val="945780"/>
                </a:solidFill>
              </a:rPr>
              <a:t> </a:t>
            </a:r>
            <a:r>
              <a:rPr lang="en-AU" sz="2600" b="1" u="sng" dirty="0" smtClean="0">
                <a:solidFill>
                  <a:srgbClr val="945780"/>
                </a:solidFill>
                <a:effectLst>
                  <a:outerShdw blurRad="38100" dist="38100" dir="2700000" algn="tl">
                    <a:srgbClr val="C0C0C0"/>
                  </a:outerShdw>
                </a:effectLst>
              </a:rPr>
              <a:t>minerals </a:t>
            </a:r>
            <a:r>
              <a:rPr lang="en-AU" sz="2400" dirty="0" smtClean="0"/>
              <a:t> you get!</a:t>
            </a:r>
          </a:p>
          <a:p>
            <a:pPr eaLnBrk="1" hangingPunct="1">
              <a:lnSpc>
                <a:spcPct val="90000"/>
              </a:lnSpc>
              <a:defRPr/>
            </a:pPr>
            <a:endParaRPr lang="en-AU" sz="2400" dirty="0" smtClean="0"/>
          </a:p>
        </p:txBody>
      </p:sp>
      <p:pic>
        <p:nvPicPr>
          <p:cNvPr id="33796" name="Picture 4"/>
          <p:cNvPicPr>
            <a:picLocks noChangeAspect="1"/>
          </p:cNvPicPr>
          <p:nvPr/>
        </p:nvPicPr>
        <p:blipFill>
          <a:blip r:embed="rId5">
            <a:extLst>
              <a:ext uri="{28A0092B-C50C-407E-A947-70E740481C1C}">
                <a14:useLocalDpi xmlns:a14="http://schemas.microsoft.com/office/drawing/2010/main" val="0"/>
              </a:ext>
            </a:extLst>
          </a:blip>
          <a:srcRect b="7310"/>
          <a:stretch>
            <a:fillRect/>
          </a:stretch>
        </p:blipFill>
        <p:spPr bwMode="auto">
          <a:xfrm>
            <a:off x="5003800" y="3357563"/>
            <a:ext cx="315436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4438" y="1441450"/>
            <a:ext cx="315436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86906" y="5653534"/>
            <a:ext cx="609600" cy="5928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600"/>
    </mc:Choice>
    <mc:Fallback xmlns="">
      <p:transition advTm="2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95288" y="304800"/>
            <a:ext cx="8353425" cy="1036638"/>
          </a:xfrm>
          <a:prstGeom prst="rect">
            <a:avLst/>
          </a:prstGeom>
        </p:spPr>
        <p:txBody>
          <a:bodyPr/>
          <a:lst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a:lstStyle>
          <a:p>
            <a:pPr>
              <a:defRPr/>
            </a:pPr>
            <a:r>
              <a:rPr lang="en-AU" altLang="en-US" sz="3200" kern="0" dirty="0" smtClean="0"/>
              <a:t>Recommendations: </a:t>
            </a:r>
            <a:br>
              <a:rPr lang="en-AU" altLang="en-US" sz="3200" kern="0" dirty="0" smtClean="0"/>
            </a:br>
            <a:r>
              <a:rPr lang="en-AU" altLang="en-US" sz="3200" kern="0" dirty="0" smtClean="0"/>
              <a:t>Fruits</a:t>
            </a:r>
          </a:p>
        </p:txBody>
      </p:sp>
      <p:graphicFrame>
        <p:nvGraphicFramePr>
          <p:cNvPr id="6" name="Table 5"/>
          <p:cNvGraphicFramePr>
            <a:graphicFrameLocks noGrp="1"/>
          </p:cNvGraphicFramePr>
          <p:nvPr/>
        </p:nvGraphicFramePr>
        <p:xfrm>
          <a:off x="1103313" y="2132013"/>
          <a:ext cx="6696076" cy="1512888"/>
        </p:xfrm>
        <a:graphic>
          <a:graphicData uri="http://schemas.openxmlformats.org/drawingml/2006/table">
            <a:tbl>
              <a:tblPr firstRow="1" bandRow="1">
                <a:tableStyleId>{FABFCF23-3B69-468F-B69F-88F6DE6A72F2}</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504296">
                <a:tc>
                  <a:txBody>
                    <a:bodyPr/>
                    <a:lstStyle/>
                    <a:p>
                      <a:endParaRPr lang="en-AU" sz="1800" dirty="0"/>
                    </a:p>
                  </a:txBody>
                  <a:tcPr marL="91431" marR="91431" marT="45742" marB="45742"/>
                </a:tc>
                <a:tc>
                  <a:txBody>
                    <a:bodyPr/>
                    <a:lstStyle/>
                    <a:p>
                      <a:r>
                        <a:rPr lang="en-AU" sz="1800" dirty="0" smtClean="0"/>
                        <a:t>19-50 years</a:t>
                      </a:r>
                      <a:endParaRPr lang="en-AU" sz="1800" dirty="0"/>
                    </a:p>
                  </a:txBody>
                  <a:tcPr marL="91431" marR="91431" marT="45742" marB="45742"/>
                </a:tc>
                <a:tc>
                  <a:txBody>
                    <a:bodyPr/>
                    <a:lstStyle/>
                    <a:p>
                      <a:r>
                        <a:rPr lang="en-AU" sz="1800" dirty="0" smtClean="0"/>
                        <a:t>51-70 years</a:t>
                      </a:r>
                      <a:endParaRPr lang="en-AU" sz="1800" dirty="0"/>
                    </a:p>
                  </a:txBody>
                  <a:tcPr marL="91431" marR="91431" marT="45742" marB="45742"/>
                </a:tc>
                <a:tc>
                  <a:txBody>
                    <a:bodyPr/>
                    <a:lstStyle/>
                    <a:p>
                      <a:r>
                        <a:rPr lang="en-AU" sz="1800" dirty="0" smtClean="0"/>
                        <a:t>70+ years</a:t>
                      </a:r>
                      <a:endParaRPr lang="en-AU" sz="1800" dirty="0"/>
                    </a:p>
                  </a:txBody>
                  <a:tcPr marL="91431" marR="91431" marT="45742" marB="45742"/>
                </a:tc>
                <a:extLst>
                  <a:ext uri="{0D108BD9-81ED-4DB2-BD59-A6C34878D82A}">
                    <a16:rowId xmlns:a16="http://schemas.microsoft.com/office/drawing/2014/main" val="10000"/>
                  </a:ext>
                </a:extLst>
              </a:tr>
              <a:tr h="504296">
                <a:tc>
                  <a:txBody>
                    <a:bodyPr/>
                    <a:lstStyle/>
                    <a:p>
                      <a:r>
                        <a:rPr lang="en-AU" sz="1800" dirty="0" smtClean="0"/>
                        <a:t>Men</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extLst>
                  <a:ext uri="{0D108BD9-81ED-4DB2-BD59-A6C34878D82A}">
                    <a16:rowId xmlns:a16="http://schemas.microsoft.com/office/drawing/2014/main" val="10001"/>
                  </a:ext>
                </a:extLst>
              </a:tr>
              <a:tr h="504296">
                <a:tc>
                  <a:txBody>
                    <a:bodyPr/>
                    <a:lstStyle/>
                    <a:p>
                      <a:r>
                        <a:rPr lang="en-AU" sz="1800" dirty="0" smtClean="0"/>
                        <a:t>Women</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tc>
                  <a:txBody>
                    <a:bodyPr/>
                    <a:lstStyle/>
                    <a:p>
                      <a:r>
                        <a:rPr lang="en-AU" sz="1800" dirty="0" smtClean="0"/>
                        <a:t>2</a:t>
                      </a:r>
                      <a:endParaRPr lang="en-AU" sz="1800" dirty="0"/>
                    </a:p>
                  </a:txBody>
                  <a:tcPr marL="91431" marR="91431" marT="45742" marB="45742"/>
                </a:tc>
                <a:extLst>
                  <a:ext uri="{0D108BD9-81ED-4DB2-BD59-A6C34878D82A}">
                    <a16:rowId xmlns:a16="http://schemas.microsoft.com/office/drawing/2014/main" val="10002"/>
                  </a:ext>
                </a:extLst>
              </a:tr>
            </a:tbl>
          </a:graphicData>
        </a:graphic>
      </p:graphicFrame>
      <p:sp>
        <p:nvSpPr>
          <p:cNvPr id="35862" name="Rectangle 6"/>
          <p:cNvSpPr>
            <a:spLocks noChangeArrowheads="1"/>
          </p:cNvSpPr>
          <p:nvPr/>
        </p:nvSpPr>
        <p:spPr bwMode="auto">
          <a:xfrm>
            <a:off x="576263" y="1590675"/>
            <a:ext cx="20875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Serves per day</a:t>
            </a:r>
          </a:p>
        </p:txBody>
      </p:sp>
      <p:sp>
        <p:nvSpPr>
          <p:cNvPr id="35863" name="Rectangle 8"/>
          <p:cNvSpPr>
            <a:spLocks noChangeArrowheads="1"/>
          </p:cNvSpPr>
          <p:nvPr/>
        </p:nvSpPr>
        <p:spPr bwMode="auto">
          <a:xfrm>
            <a:off x="576263" y="3713163"/>
            <a:ext cx="2087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150000"/>
              </a:lnSpc>
              <a:spcBef>
                <a:spcPct val="0"/>
              </a:spcBef>
              <a:buFontTx/>
              <a:buNone/>
            </a:pPr>
            <a:r>
              <a:rPr lang="en-AU" altLang="en-US" b="1"/>
              <a:t>1 serve is: </a:t>
            </a:r>
          </a:p>
        </p:txBody>
      </p:sp>
      <p:pic>
        <p:nvPicPr>
          <p:cNvPr id="35864" name="Picture 2"/>
          <p:cNvPicPr>
            <a:picLocks noChangeAspect="1"/>
          </p:cNvPicPr>
          <p:nvPr/>
        </p:nvPicPr>
        <p:blipFill>
          <a:blip r:embed="rId5">
            <a:extLst>
              <a:ext uri="{28A0092B-C50C-407E-A947-70E740481C1C}">
                <a14:useLocalDpi xmlns:a14="http://schemas.microsoft.com/office/drawing/2010/main" val="0"/>
              </a:ext>
            </a:extLst>
          </a:blip>
          <a:srcRect l="7939" t="50000" r="32291" b="27359"/>
          <a:stretch>
            <a:fillRect/>
          </a:stretch>
        </p:blipFill>
        <p:spPr bwMode="auto">
          <a:xfrm>
            <a:off x="684213" y="4149725"/>
            <a:ext cx="77755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805488"/>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4088" y="24911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5713</TotalTime>
  <Words>3398</Words>
  <Application>Microsoft Office PowerPoint</Application>
  <PresentationFormat>On-screen Show (4:3)</PresentationFormat>
  <Paragraphs>746</Paragraphs>
  <Slides>41</Slides>
  <Notes>40</Notes>
  <HiddenSlides>1</HiddenSlides>
  <MMClips>30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MS PGothic</vt:lpstr>
      <vt:lpstr>Times New Roman</vt:lpstr>
      <vt:lpstr>Calibri</vt:lpstr>
      <vt:lpstr>Arial Rounded MT Bold</vt:lpstr>
      <vt:lpstr>Default Design</vt:lpstr>
      <vt:lpstr>Blank Presentation</vt:lpstr>
      <vt:lpstr>Nutrition Workshop</vt:lpstr>
      <vt:lpstr>Overview of the Session</vt:lpstr>
      <vt:lpstr>What Makes Us Choose The Foods We Eat?</vt:lpstr>
      <vt:lpstr>Why do we need food?</vt:lpstr>
      <vt:lpstr>Australian Dietary  Guidelines</vt:lpstr>
      <vt:lpstr>Grains (Breads and Cereals)</vt:lpstr>
      <vt:lpstr>Recommendations:  Grains (Breads &amp; Cereals)</vt:lpstr>
      <vt:lpstr>Fruits and Vegetables</vt:lpstr>
      <vt:lpstr>PowerPoint Presentation</vt:lpstr>
      <vt:lpstr>PowerPoint Presentation</vt:lpstr>
      <vt:lpstr>Dairy and Alternatives</vt:lpstr>
      <vt:lpstr>PowerPoint Presentation</vt:lpstr>
      <vt:lpstr>Meat and Alternatives</vt:lpstr>
      <vt:lpstr>PowerPoint Presentation</vt:lpstr>
      <vt:lpstr>Extra Foods</vt:lpstr>
      <vt:lpstr>What does this mean for your Community Kitchen?</vt:lpstr>
      <vt:lpstr>Recipe Checklist</vt:lpstr>
      <vt:lpstr>Activity!</vt:lpstr>
      <vt:lpstr>PowerPoint Presentation</vt:lpstr>
      <vt:lpstr>PowerPoint Presentation</vt:lpstr>
      <vt:lpstr>PowerPoint Presentation</vt:lpstr>
      <vt:lpstr>Mixed Dishes and The Healthy Plate</vt:lpstr>
      <vt:lpstr>Recipe Modification</vt:lpstr>
      <vt:lpstr>Ingredients to Look For in Recipes</vt:lpstr>
      <vt:lpstr>Fats: Good Fats are Healthy For Your Heart</vt:lpstr>
      <vt:lpstr>Fats: Bad Fats are Unhealthy For Your Heart</vt:lpstr>
      <vt:lpstr>Modifying a Recipe with Fat, Sugar or Salt</vt:lpstr>
      <vt:lpstr>Modifying a Recipe with Fat, Sugar or Salt</vt:lpstr>
      <vt:lpstr>Modifying a Recipe with Fat, Sugar or Salt</vt:lpstr>
      <vt:lpstr>Swap or Add in Fibre</vt:lpstr>
      <vt:lpstr>Recipe Activity: How can we improve this recipe?</vt:lpstr>
      <vt:lpstr>Recipe Activity</vt:lpstr>
      <vt:lpstr>What about desserts?</vt:lpstr>
      <vt:lpstr>Finding Healthy Recipes Online</vt:lpstr>
      <vt:lpstr>Dietetics Association of Australia (DAA)</vt:lpstr>
      <vt:lpstr>Nutrition Australia</vt:lpstr>
      <vt:lpstr>Better Health Channel Recipes</vt:lpstr>
      <vt:lpstr>The Healthy Food Guide</vt:lpstr>
      <vt:lpstr>What have we learnt?</vt:lpstr>
      <vt:lpstr>PowerPoint Presentation</vt:lpstr>
      <vt:lpstr>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Kitchens</dc:title>
  <dc:creator>Kate</dc:creator>
  <cp:lastModifiedBy>Karmen Howard</cp:lastModifiedBy>
  <cp:revision>284</cp:revision>
  <cp:lastPrinted>2014-10-13T22:59:44Z</cp:lastPrinted>
  <dcterms:created xsi:type="dcterms:W3CDTF">2005-03-07T06:32:30Z</dcterms:created>
  <dcterms:modified xsi:type="dcterms:W3CDTF">2022-03-04T02:28:59Z</dcterms:modified>
  <cp:contentStatus/>
</cp:coreProperties>
</file>