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3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118D74-C758-4D76-ABF4-92A3E41BE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04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69914E-D09B-4A7A-B7DE-74C7A9DA2B0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60715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0B08FD-9BD0-46D0-BFC5-D22C8E6A56D3}" type="slidenum">
              <a:rPr lang="en-AU" altLang="en-US" smtClean="0"/>
              <a:pPr>
                <a:spcBef>
                  <a:spcPct val="0"/>
                </a:spcBef>
              </a:pPr>
              <a:t>1</a:t>
            </a:fld>
            <a:endParaRPr lang="en-AU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7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A24170-5CE8-4E39-A9C0-360D2A84CD62}" type="slidenum">
              <a:rPr lang="en-AU" altLang="en-US" smtClean="0"/>
              <a:pPr>
                <a:spcBef>
                  <a:spcPct val="0"/>
                </a:spcBef>
              </a:pPr>
              <a:t>3</a:t>
            </a:fld>
            <a:endParaRPr lang="en-AU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5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07769-6C16-4F74-9260-1E8FE1CAFA5A}" type="slidenum">
              <a:rPr lang="en-AU" altLang="en-US" smtClean="0"/>
              <a:pPr>
                <a:spcBef>
                  <a:spcPct val="0"/>
                </a:spcBef>
              </a:pPr>
              <a:t>4</a:t>
            </a:fld>
            <a:endParaRPr lang="en-AU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53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14BB88-1CFD-4C13-8DE6-231BA4A75AC2}" type="slidenum">
              <a:rPr lang="en-AU" altLang="en-US" smtClean="0"/>
              <a:pPr>
                <a:spcBef>
                  <a:spcPct val="0"/>
                </a:spcBef>
              </a:pPr>
              <a:t>5</a:t>
            </a:fld>
            <a:endParaRPr lang="en-AU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0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621C72-86C6-4792-AB91-6011A2142298}" type="slidenum">
              <a:rPr lang="en-AU" altLang="en-US" smtClean="0"/>
              <a:pPr>
                <a:spcBef>
                  <a:spcPct val="0"/>
                </a:spcBef>
              </a:pPr>
              <a:t>6</a:t>
            </a:fld>
            <a:endParaRPr lang="en-AU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4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B49784-3739-4CD0-8593-4417F97E327D}" type="slidenum">
              <a:rPr lang="en-AU" altLang="en-US" smtClean="0"/>
              <a:pPr>
                <a:spcBef>
                  <a:spcPct val="0"/>
                </a:spcBef>
              </a:pPr>
              <a:t>7</a:t>
            </a:fld>
            <a:endParaRPr lang="en-AU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8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63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80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88913"/>
            <a:ext cx="2058988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29325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15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63"/>
          <a:stretch>
            <a:fillRect/>
          </a:stretch>
        </p:blipFill>
        <p:spPr bwMode="auto">
          <a:xfrm>
            <a:off x="0" y="3525838"/>
            <a:ext cx="9144000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5"/>
          <a:stretch>
            <a:fillRect/>
          </a:stretch>
        </p:blipFill>
        <p:spPr bwMode="auto">
          <a:xfrm>
            <a:off x="7162800" y="5675313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5C594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02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910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3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93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66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802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538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85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061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408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7804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925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632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60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4038600" cy="424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916113"/>
            <a:ext cx="4038600" cy="424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907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95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74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55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10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58700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67071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16113"/>
            <a:ext cx="82296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Rounded MT Bold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Rounded MT Bold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Rounded MT Bold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Rounded MT Bold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Rounded MT Bold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Rounded MT Bold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Rounded MT Bold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1"/>
          <a:stretch>
            <a:fillRect/>
          </a:stretch>
        </p:blipFill>
        <p:spPr bwMode="auto">
          <a:xfrm>
            <a:off x="0" y="5688013"/>
            <a:ext cx="9144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5"/>
          <a:stretch>
            <a:fillRect/>
          </a:stretch>
        </p:blipFill>
        <p:spPr bwMode="auto">
          <a:xfrm>
            <a:off x="8229600" y="5900738"/>
            <a:ext cx="8382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A2E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A2E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A2E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A2E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A2E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 b="1">
          <a:solidFill>
            <a:srgbClr val="8A2E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 b="1">
          <a:solidFill>
            <a:srgbClr val="8A2E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 b="1">
          <a:solidFill>
            <a:srgbClr val="8A2E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 b="1">
          <a:solidFill>
            <a:srgbClr val="8A2E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emf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5.emf"/><Relationship Id="rId5" Type="http://schemas.openxmlformats.org/officeDocument/2006/relationships/hyperlink" Target="mailto:healthycommunities@barwonhealth.org.au" TargetMode="External"/><Relationship Id="rId4" Type="http://schemas.openxmlformats.org/officeDocument/2006/relationships/hyperlink" Target="https://redcap.barwonhealth.org.au/redcap/surveys/?s=4FW9NALR34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268413"/>
            <a:ext cx="7772400" cy="1828800"/>
          </a:xfrm>
        </p:spPr>
        <p:txBody>
          <a:bodyPr/>
          <a:lstStyle/>
          <a:p>
            <a:pPr eaLnBrk="1" hangingPunct="1"/>
            <a:r>
              <a:rPr lang="en-US" altLang="en-US" sz="4600" smtClean="0"/>
              <a:t/>
            </a:r>
            <a:br>
              <a:rPr lang="en-US" altLang="en-US" sz="4600" smtClean="0"/>
            </a:br>
            <a:r>
              <a:rPr lang="en-US" altLang="en-US" sz="5000" smtClean="0"/>
              <a:t>Kitchen Safety</a:t>
            </a:r>
            <a:br>
              <a:rPr lang="en-US" altLang="en-US" sz="5000" smtClean="0"/>
            </a:br>
            <a:r>
              <a:rPr lang="en-US" altLang="en-US" sz="5000" smtClean="0"/>
              <a:t> Workshop</a:t>
            </a:r>
            <a:r>
              <a:rPr lang="en-US" altLang="en-US" sz="4600" smtClean="0"/>
              <a:t> </a:t>
            </a:r>
            <a:endParaRPr lang="en-GB" altLang="en-US" sz="4600" smtClean="0"/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34559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27" y="5805265"/>
            <a:ext cx="909861" cy="90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4168" y="4046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0"/>
    </mc:Choice>
    <mc:Fallback xmlns="">
      <p:transition spd="slow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2613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By the end of this workshop, attendees will be able to:</a:t>
            </a:r>
            <a:endParaRPr lang="en-AU" altLang="en-US" sz="2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62125"/>
            <a:ext cx="3810000" cy="4114800"/>
          </a:xfrm>
        </p:spPr>
        <p:txBody>
          <a:bodyPr/>
          <a:lstStyle/>
          <a:p>
            <a:pPr eaLnBrk="1" hangingPunct="1"/>
            <a:endParaRPr lang="en-AU" altLang="ja-JP" sz="18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AU" altLang="ja-JP" sz="2200" smtClean="0">
                <a:ea typeface="ＭＳ Ｐゴシック" panose="020B0600070205080204" pitchFamily="34" charset="-128"/>
              </a:rPr>
              <a:t>Understand and list the potential dangers in the kitchen; and</a:t>
            </a:r>
          </a:p>
          <a:p>
            <a:pPr eaLnBrk="1" hangingPunct="1"/>
            <a:r>
              <a:rPr lang="en-AU" altLang="ja-JP" sz="2200" smtClean="0">
                <a:ea typeface="ＭＳ Ｐゴシック" panose="020B0600070205080204" pitchFamily="34" charset="-128"/>
              </a:rPr>
              <a:t>Demonstrate ways to encourage safe practice among other participants.</a:t>
            </a:r>
            <a:endParaRPr lang="en-AU" altLang="en-US" sz="2200" smtClean="0"/>
          </a:p>
        </p:txBody>
      </p:sp>
      <p:pic>
        <p:nvPicPr>
          <p:cNvPr id="8196" name="Picture 5" descr="slips-trips-falls-300x3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73238"/>
            <a:ext cx="3311525" cy="3311525"/>
          </a:xfr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49280"/>
            <a:ext cx="576412" cy="57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444210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380288" cy="13684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Fire Safety</a:t>
            </a:r>
            <a:endParaRPr lang="en-GB" altLang="en-US" sz="3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12875"/>
            <a:ext cx="8964613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AU" altLang="en-US" sz="2400" dirty="0" smtClean="0">
                <a:cs typeface="Arial" panose="020B0604020202020204" pitchFamily="34" charset="0"/>
              </a:rPr>
              <a:t>Familiarise yourself with the location of fire exits, extinguishers and fire blankets.</a:t>
            </a:r>
            <a:endParaRPr lang="en-AU" altLang="en-US" sz="24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AU" altLang="en-US" sz="2400" dirty="0" smtClean="0">
                <a:cs typeface="Arial" panose="020B0604020202020204" pitchFamily="34" charset="0"/>
              </a:rPr>
              <a:t>Do you know how to use an extinguisher and fire blanket?  Take the time to read the labels on these to learn how to use them in case of fire.</a:t>
            </a:r>
            <a:endParaRPr lang="en-AU" altLang="en-US" sz="24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AU" altLang="en-US" sz="2400" i="1" dirty="0" smtClean="0">
                <a:cs typeface="Arial" panose="020B0604020202020204" pitchFamily="34" charset="0"/>
              </a:rPr>
              <a:t>Never use water to put out an electrical, grease or gas fire</a:t>
            </a:r>
            <a:r>
              <a:rPr lang="en-AU" altLang="en-US" sz="2400" dirty="0" smtClean="0">
                <a:cs typeface="Arial" panose="020B0604020202020204" pitchFamily="34" charset="0"/>
              </a:rPr>
              <a:t> – use the fire blanket or extinguisher.</a:t>
            </a:r>
            <a:endParaRPr lang="en-AU" altLang="en-US" sz="24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AU" altLang="en-US" sz="2400" dirty="0" smtClean="0">
                <a:cs typeface="Arial" panose="020B0604020202020204" pitchFamily="34" charset="0"/>
              </a:rPr>
              <a:t>Only ever attempt to extinguish a small fire and only if you feel confident using the equipment.</a:t>
            </a:r>
            <a:endParaRPr lang="en-AU" altLang="en-US" sz="24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AU" altLang="en-US" sz="2400" dirty="0" smtClean="0">
                <a:cs typeface="Times New Roman" panose="02020603050405020304" pitchFamily="18" charset="0"/>
              </a:rPr>
              <a:t>If you are not attempting to extinguish the fire, evacuate the area immediately.</a:t>
            </a:r>
            <a:r>
              <a:rPr lang="en-GB" altLang="en-US" sz="2400" dirty="0" smtClean="0"/>
              <a:t> 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AU" altLang="en-US" sz="2400" dirty="0" smtClean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REPORT ALL HAZARDS &amp; INCIDENTS IMMEDIATELY</a:t>
            </a:r>
            <a:endParaRPr lang="en-GB" altLang="en-US" sz="24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49280"/>
            <a:ext cx="576412" cy="57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90256" y="5535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Avoiding Cuts</a:t>
            </a:r>
            <a:endParaRPr lang="en-GB" altLang="en-US" sz="32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1650"/>
            <a:ext cx="8640762" cy="4465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Always cut in the direction away from your body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Always use a proper chopping board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Place a tea towel or damp dish cloth under the chopping board to prevent the board from slipping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Don’t let knife handles or blades extend into walking or working areas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Don’t leave knives lying in the bottom of the sink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/>
              <a:t>REPORT ALL HAZARDS AND INCIDENTS IMMEDIATELY</a:t>
            </a:r>
            <a:endParaRPr lang="en-GB" altLang="en-US" sz="24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49280"/>
            <a:ext cx="576412" cy="57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88024" y="21706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Avoiding burns and scalds</a:t>
            </a:r>
            <a:endParaRPr lang="en-GB" altLang="en-US" sz="32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05000"/>
            <a:ext cx="8353425" cy="4619625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Ensure that pot handles are turned away from the burner and the edge of the stove</a:t>
            </a:r>
          </a:p>
          <a:p>
            <a:pPr eaLnBrk="1" hangingPunct="1"/>
            <a:r>
              <a:rPr lang="en-US" altLang="en-US" sz="2600" dirty="0" smtClean="0"/>
              <a:t>Open pot lids away from your body to avoid steam burns</a:t>
            </a:r>
          </a:p>
          <a:p>
            <a:pPr eaLnBrk="1" hangingPunct="1"/>
            <a:r>
              <a:rPr lang="en-US" altLang="en-US" sz="2600" dirty="0" smtClean="0"/>
              <a:t>Never use a wet cloth to pick up hot objects</a:t>
            </a:r>
          </a:p>
          <a:p>
            <a:pPr eaLnBrk="1" hangingPunct="1"/>
            <a:r>
              <a:rPr lang="en-US" altLang="en-US" sz="2600" dirty="0" smtClean="0"/>
              <a:t>Avoid wearing loose clothing that may catch fire</a:t>
            </a:r>
          </a:p>
          <a:p>
            <a:pPr eaLnBrk="1" hangingPunct="1">
              <a:buFontTx/>
              <a:buNone/>
            </a:pPr>
            <a:endParaRPr lang="en-US" altLang="en-US" sz="2600" dirty="0" smtClean="0"/>
          </a:p>
          <a:p>
            <a:pPr algn="ctr" eaLnBrk="1" hangingPunct="1">
              <a:buFontTx/>
              <a:buNone/>
            </a:pPr>
            <a:r>
              <a:rPr lang="en-US" altLang="en-US" sz="2600" b="1" dirty="0" smtClean="0"/>
              <a:t>REPORT ALL HAZARDS AND INCIDENTS IMMEDIATELY</a:t>
            </a:r>
            <a:endParaRPr lang="en-GB" altLang="en-US" sz="26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49280"/>
            <a:ext cx="576412" cy="57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S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16216" y="38153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Avoiding slips, trips and falls</a:t>
            </a:r>
            <a:endParaRPr lang="en-GB" altLang="en-US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496300" cy="4403725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Avoid cluttered work areas and floors.</a:t>
            </a:r>
          </a:p>
          <a:p>
            <a:pPr eaLnBrk="1" hangingPunct="1"/>
            <a:r>
              <a:rPr lang="en-AU" altLang="en-US" sz="2600" dirty="0" smtClean="0">
                <a:cs typeface="Arial" panose="020B0604020202020204" pitchFamily="34" charset="0"/>
              </a:rPr>
              <a:t>Wear close-toed shoes with flat, non-slip soles.</a:t>
            </a:r>
          </a:p>
          <a:p>
            <a:pPr eaLnBrk="1" hangingPunct="1"/>
            <a:r>
              <a:rPr lang="en-AU" altLang="en-US" sz="2600" dirty="0" smtClean="0">
                <a:cs typeface="Arial" panose="020B0604020202020204" pitchFamily="34" charset="0"/>
              </a:rPr>
              <a:t>Keep floors clean and dry – CLEAN UP SPILLS IMMEDIATELY</a:t>
            </a:r>
            <a:endParaRPr lang="en-GB" altLang="en-US" sz="2600" dirty="0" smtClean="0"/>
          </a:p>
          <a:p>
            <a:pPr eaLnBrk="1" hangingPunct="1"/>
            <a:r>
              <a:rPr lang="en-AU" altLang="en-US" sz="2600" dirty="0" smtClean="0">
                <a:cs typeface="Times New Roman" panose="02020603050405020304" pitchFamily="18" charset="0"/>
              </a:rPr>
              <a:t>Never put power cords where they can be tripped on.</a:t>
            </a:r>
          </a:p>
          <a:p>
            <a:pPr eaLnBrk="1" hangingPunct="1">
              <a:buFontTx/>
              <a:buNone/>
            </a:pPr>
            <a:endParaRPr lang="en-US" altLang="en-US" sz="2600" dirty="0" smtClean="0"/>
          </a:p>
          <a:p>
            <a:pPr algn="ctr" eaLnBrk="1" hangingPunct="1">
              <a:buFontTx/>
              <a:buNone/>
            </a:pPr>
            <a:r>
              <a:rPr lang="en-US" altLang="en-US" sz="2600" b="1" dirty="0" smtClean="0"/>
              <a:t>REPORT ALL HAZARDS AND INCIDENTS IMMEDIATELY</a:t>
            </a:r>
            <a:endParaRPr lang="en-GB" altLang="en-US" sz="26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49280"/>
            <a:ext cx="576412" cy="57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S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240" y="83671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Equipment</a:t>
            </a:r>
            <a:endParaRPr lang="en-GB" altLang="en-US" sz="32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6119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AU" altLang="en-US" sz="2600" dirty="0" smtClean="0">
                <a:cs typeface="Arial" panose="020B0604020202020204" pitchFamily="34" charset="0"/>
              </a:rPr>
              <a:t>Some sites won’t allow the use of electrical equipment that has not first been checked by an electrician.</a:t>
            </a:r>
            <a:endParaRPr lang="en-AU" altLang="en-US" sz="26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AU" altLang="en-US" sz="2600" dirty="0" smtClean="0">
                <a:cs typeface="Arial" panose="020B0604020202020204" pitchFamily="34" charset="0"/>
              </a:rPr>
              <a:t>Never use any electrical equipment with damaged plugs or frayed cords.</a:t>
            </a:r>
            <a:endParaRPr lang="en-AU" altLang="en-US" sz="26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AU" altLang="en-US" sz="2600" dirty="0" smtClean="0">
                <a:cs typeface="Arial" panose="020B0604020202020204" pitchFamily="34" charset="0"/>
              </a:rPr>
              <a:t>Never plug an appliance into a damaged electrical socket.</a:t>
            </a:r>
            <a:endParaRPr lang="en-AU" altLang="en-US" sz="26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AU" altLang="en-US" sz="2600" dirty="0" smtClean="0">
                <a:cs typeface="Arial" panose="020B0604020202020204" pitchFamily="34" charset="0"/>
              </a:rPr>
              <a:t>Don’t overload an electrical socket by using double adaptors etc.</a:t>
            </a:r>
            <a:endParaRPr lang="en-AU" altLang="en-US" sz="26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AU" altLang="en-US" sz="2600" dirty="0" smtClean="0">
                <a:cs typeface="Arial" panose="020B0604020202020204" pitchFamily="34" charset="0"/>
              </a:rPr>
              <a:t>Keep electrical cords away from water, heat and oil.</a:t>
            </a:r>
            <a:endParaRPr lang="en-AU" altLang="en-US" sz="26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AU" altLang="en-US" sz="2600" dirty="0" smtClean="0">
                <a:cs typeface="Arial" panose="020B0604020202020204" pitchFamily="34" charset="0"/>
              </a:rPr>
              <a:t>Unplug all equipment before cleaning.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6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600" b="1" dirty="0" smtClean="0"/>
              <a:t>REPORT ALL HAZARDS AND INCIDENTS IMMEDIATELY</a:t>
            </a:r>
            <a:endParaRPr lang="en-GB" altLang="en-US" sz="26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49280"/>
            <a:ext cx="576412" cy="57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S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4088" y="24661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8594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AU" dirty="0" smtClean="0">
                <a:ea typeface="Calibri" panose="020F0502020204030204" pitchFamily="34" charset="0"/>
              </a:rPr>
              <a:t>Please </a:t>
            </a:r>
            <a:r>
              <a:rPr lang="en-AU" dirty="0">
                <a:ea typeface="Calibri" panose="020F0502020204030204" pitchFamily="34" charset="0"/>
              </a:rPr>
              <a:t>complete this survey to </a:t>
            </a:r>
            <a:r>
              <a:rPr lang="en-AU" dirty="0" smtClean="0">
                <a:ea typeface="Calibri" panose="020F0502020204030204" pitchFamily="34" charset="0"/>
              </a:rPr>
              <a:t>record your completion of </a:t>
            </a:r>
            <a:r>
              <a:rPr lang="en-AU" smtClean="0">
                <a:ea typeface="Calibri" panose="020F0502020204030204" pitchFamily="34" charset="0"/>
              </a:rPr>
              <a:t>this training and </a:t>
            </a:r>
            <a:r>
              <a:rPr lang="en-AU" dirty="0" smtClean="0">
                <a:ea typeface="Calibri" panose="020F0502020204030204" pitchFamily="34" charset="0"/>
              </a:rPr>
              <a:t>provide your feedback on the Kitchen </a:t>
            </a:r>
            <a:r>
              <a:rPr lang="en-AU" dirty="0" smtClean="0">
                <a:ea typeface="Calibri" panose="020F0502020204030204" pitchFamily="34" charset="0"/>
              </a:rPr>
              <a:t>Safety </a:t>
            </a:r>
            <a:r>
              <a:rPr lang="en-AU" dirty="0" smtClean="0">
                <a:ea typeface="Calibri" panose="020F0502020204030204" pitchFamily="34" charset="0"/>
              </a:rPr>
              <a:t>training module.</a:t>
            </a:r>
            <a:endParaRPr lang="en-AU" dirty="0"/>
          </a:p>
          <a:p>
            <a:pPr marL="0" indent="0">
              <a:buFontTx/>
              <a:buNone/>
              <a:defRPr/>
            </a:pPr>
            <a:r>
              <a:rPr lang="en-AU" u="sng" dirty="0">
                <a:hlinkClick r:id="rId4"/>
              </a:rPr>
              <a:t>https://redcap.barwonhealth.org.au/redcap/surveys/?s=4FW9NALR34</a:t>
            </a:r>
            <a:endParaRPr lang="en-GB" u="sng" dirty="0" smtClean="0"/>
          </a:p>
          <a:p>
            <a:pPr marL="0" indent="0" algn="ctr">
              <a:buFontTx/>
              <a:buNone/>
              <a:defRPr/>
            </a:pPr>
            <a:r>
              <a:rPr lang="en-AU" altLang="en-US" dirty="0" smtClean="0"/>
              <a:t>For </a:t>
            </a:r>
            <a:r>
              <a:rPr lang="en-AU" altLang="en-US" dirty="0"/>
              <a:t>further information:</a:t>
            </a:r>
            <a:endParaRPr lang="en-GB" u="sng" dirty="0"/>
          </a:p>
          <a:p>
            <a:pPr marL="0" indent="0" algn="ctr">
              <a:buFontTx/>
              <a:buNone/>
              <a:defRPr/>
            </a:pPr>
            <a:r>
              <a:rPr lang="en-AU" dirty="0"/>
              <a:t>Please contact Barwon Health Community Kitchen Coordinator:</a:t>
            </a:r>
          </a:p>
          <a:p>
            <a:pPr marL="0" indent="0" algn="ctr">
              <a:buFontTx/>
              <a:buNone/>
              <a:defRPr/>
            </a:pPr>
            <a:r>
              <a:rPr lang="en-AU" dirty="0">
                <a:hlinkClick r:id="rId5"/>
              </a:rPr>
              <a:t>healthycommunities@barwonhealth.org.au</a:t>
            </a:r>
            <a:endParaRPr lang="en-AU" dirty="0"/>
          </a:p>
          <a:p>
            <a:pPr marL="0" indent="0" algn="ctr">
              <a:buFontTx/>
              <a:buNone/>
              <a:defRPr/>
            </a:pPr>
            <a:endParaRPr lang="en-AU" dirty="0"/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021388"/>
            <a:ext cx="37750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49280"/>
            <a:ext cx="576412" cy="57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4717970"/>
            <a:ext cx="5108891" cy="1280271"/>
          </a:xfrm>
          <a:prstGeom prst="rect">
            <a:avLst/>
          </a:prstGeom>
        </p:spPr>
      </p:pic>
      <p:pic>
        <p:nvPicPr>
          <p:cNvPr id="5" name="KS f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89525" y="1886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431</Words>
  <Application>Microsoft Office PowerPoint</Application>
  <PresentationFormat>On-screen Show (4:3)</PresentationFormat>
  <Paragraphs>55</Paragraphs>
  <Slides>8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Arial Rounded MT Bold</vt:lpstr>
      <vt:lpstr>Calibri</vt:lpstr>
      <vt:lpstr>Times New Roman</vt:lpstr>
      <vt:lpstr>Verdana</vt:lpstr>
      <vt:lpstr>Default Design</vt:lpstr>
      <vt:lpstr>Blank Presentation</vt:lpstr>
      <vt:lpstr> Kitchen Safety  Workshop </vt:lpstr>
      <vt:lpstr>By the end of this workshop, attendees will be able to:</vt:lpstr>
      <vt:lpstr>Fire Safety</vt:lpstr>
      <vt:lpstr>Avoiding Cuts</vt:lpstr>
      <vt:lpstr>Avoiding burns and scalds</vt:lpstr>
      <vt:lpstr>Avoiding slips, trips and falls</vt:lpstr>
      <vt:lpstr>Equipment</vt:lpstr>
      <vt:lpstr>PowerPoint Presentation</vt:lpstr>
    </vt:vector>
  </TitlesOfParts>
  <Company>Peninsula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Safety</dc:title>
  <dc:creator>mcch3phc</dc:creator>
  <cp:lastModifiedBy>Karmen Howard</cp:lastModifiedBy>
  <cp:revision>40</cp:revision>
  <dcterms:created xsi:type="dcterms:W3CDTF">2008-04-11T06:40:34Z</dcterms:created>
  <dcterms:modified xsi:type="dcterms:W3CDTF">2022-03-04T02:24:15Z</dcterms:modified>
</cp:coreProperties>
</file>